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6" r:id="rId1"/>
  </p:sldMasterIdLst>
  <p:notesMasterIdLst>
    <p:notesMasterId r:id="rId86"/>
  </p:notesMasterIdLst>
  <p:sldIdLst>
    <p:sldId id="419" r:id="rId2"/>
    <p:sldId id="284" r:id="rId3"/>
    <p:sldId id="274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46" r:id="rId12"/>
    <p:sldId id="447" r:id="rId13"/>
    <p:sldId id="448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311" r:id="rId22"/>
    <p:sldId id="313" r:id="rId23"/>
    <p:sldId id="415" r:id="rId24"/>
    <p:sldId id="416" r:id="rId25"/>
    <p:sldId id="417" r:id="rId26"/>
    <p:sldId id="418" r:id="rId27"/>
    <p:sldId id="411" r:id="rId28"/>
    <p:sldId id="409" r:id="rId29"/>
    <p:sldId id="437" r:id="rId30"/>
    <p:sldId id="431" r:id="rId31"/>
    <p:sldId id="266" r:id="rId32"/>
    <p:sldId id="421" r:id="rId33"/>
    <p:sldId id="312" r:id="rId34"/>
    <p:sldId id="282" r:id="rId35"/>
    <p:sldId id="280" r:id="rId36"/>
    <p:sldId id="422" r:id="rId37"/>
    <p:sldId id="277" r:id="rId38"/>
    <p:sldId id="423" r:id="rId39"/>
    <p:sldId id="429" r:id="rId40"/>
    <p:sldId id="288" r:id="rId41"/>
    <p:sldId id="289" r:id="rId42"/>
    <p:sldId id="290" r:id="rId43"/>
    <p:sldId id="293" r:id="rId44"/>
    <p:sldId id="294" r:id="rId45"/>
    <p:sldId id="298" r:id="rId46"/>
    <p:sldId id="299" r:id="rId47"/>
    <p:sldId id="300" r:id="rId48"/>
    <p:sldId id="302" r:id="rId49"/>
    <p:sldId id="432" r:id="rId50"/>
    <p:sldId id="305" r:id="rId51"/>
    <p:sldId id="435" r:id="rId52"/>
    <p:sldId id="385" r:id="rId53"/>
    <p:sldId id="384" r:id="rId54"/>
    <p:sldId id="407" r:id="rId55"/>
    <p:sldId id="433" r:id="rId56"/>
    <p:sldId id="410" r:id="rId57"/>
    <p:sldId id="434" r:id="rId58"/>
    <p:sldId id="438" r:id="rId59"/>
    <p:sldId id="386" r:id="rId60"/>
    <p:sldId id="387" r:id="rId61"/>
    <p:sldId id="390" r:id="rId62"/>
    <p:sldId id="427" r:id="rId63"/>
    <p:sldId id="428" r:id="rId64"/>
    <p:sldId id="424" r:id="rId65"/>
    <p:sldId id="426" r:id="rId66"/>
    <p:sldId id="273" r:id="rId67"/>
    <p:sldId id="456" r:id="rId68"/>
    <p:sldId id="457" r:id="rId69"/>
    <p:sldId id="458" r:id="rId70"/>
    <p:sldId id="459" r:id="rId71"/>
    <p:sldId id="460" r:id="rId72"/>
    <p:sldId id="461" r:id="rId73"/>
    <p:sldId id="462" r:id="rId74"/>
    <p:sldId id="463" r:id="rId75"/>
    <p:sldId id="464" r:id="rId76"/>
    <p:sldId id="465" r:id="rId77"/>
    <p:sldId id="466" r:id="rId78"/>
    <p:sldId id="467" r:id="rId79"/>
    <p:sldId id="468" r:id="rId80"/>
    <p:sldId id="469" r:id="rId81"/>
    <p:sldId id="470" r:id="rId82"/>
    <p:sldId id="471" r:id="rId83"/>
    <p:sldId id="472" r:id="rId84"/>
    <p:sldId id="473" r:id="rId8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7" clrIdx="0"/>
  <p:cmAuthor id="2" name="Ada Beselia" initials="AB" lastIdx="1" clrIdx="1">
    <p:extLst>
      <p:ext uri="{19B8F6BF-5375-455C-9EA6-DF929625EA0E}">
        <p15:presenceInfo xmlns:p15="http://schemas.microsoft.com/office/powerpoint/2012/main" userId="Ada Besel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B3C67-C57E-4F53-984A-BD9BA60409E2}" v="6" dt="2021-08-10T08:31:52.529"/>
    <p1510:client id="{A0A77F52-E477-4898-A597-8097301624B9}" v="14" dt="2021-08-05T12:29:34.008"/>
    <p1510:client id="{AC8D0D60-DFAC-4AAB-B06F-E50EFA12C482}" v="1" dt="2021-09-08T10:29:13.452"/>
    <p1510:client id="{DE831344-01E8-42E2-BC27-12F2235D43F1}" v="5" dt="2021-08-10T07:45:03.686"/>
    <p1510:client id="{F6392A06-29D1-4712-A604-01F3B35AE6BD}" v="2" dt="2021-08-10T16:27:13.618"/>
    <p1510:client id="{F66B47C5-4045-489B-BC83-36C9496588A1}" v="2" dt="2021-08-10T09:09:07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9" autoAdjust="0"/>
    <p:restoredTop sz="93966" autoAdjust="0"/>
  </p:normalViewPr>
  <p:slideViewPr>
    <p:cSldViewPr>
      <p:cViewPr varScale="1">
        <p:scale>
          <a:sx n="62" d="100"/>
          <a:sy n="62" d="100"/>
        </p:scale>
        <p:origin x="60" y="84"/>
      </p:cViewPr>
      <p:guideLst>
        <p:guide orient="horz" pos="218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Beselia" userId="G+9h2OCJTntBC7bYNd/PlkmtEtrEE3jRFzftn1xRX7U=" providerId="None" clId="Web-{DE831344-01E8-42E2-BC27-12F2235D43F1}"/>
    <pc:docChg chg="modSld">
      <pc:chgData name="Ada Beselia" userId="G+9h2OCJTntBC7bYNd/PlkmtEtrEE3jRFzftn1xRX7U=" providerId="None" clId="Web-{DE831344-01E8-42E2-BC27-12F2235D43F1}" dt="2021-08-10T07:45:03.686" v="4" actId="20577"/>
      <pc:docMkLst>
        <pc:docMk/>
      </pc:docMkLst>
      <pc:sldChg chg="modSp">
        <pc:chgData name="Ada Beselia" userId="G+9h2OCJTntBC7bYNd/PlkmtEtrEE3jRFzftn1xRX7U=" providerId="None" clId="Web-{DE831344-01E8-42E2-BC27-12F2235D43F1}" dt="2021-08-10T07:45:03.686" v="4" actId="20577"/>
        <pc:sldMkLst>
          <pc:docMk/>
          <pc:sldMk cId="0" sldId="424"/>
        </pc:sldMkLst>
        <pc:spChg chg="mod">
          <ac:chgData name="Ada Beselia" userId="G+9h2OCJTntBC7bYNd/PlkmtEtrEE3jRFzftn1xRX7U=" providerId="None" clId="Web-{DE831344-01E8-42E2-BC27-12F2235D43F1}" dt="2021-08-10T07:45:03.686" v="4" actId="20577"/>
          <ac:spMkLst>
            <pc:docMk/>
            <pc:sldMk cId="0" sldId="424"/>
            <ac:spMk id="48130" creationId="{3F09437D-0011-4DE0-8668-D9B1D061F6E1}"/>
          </ac:spMkLst>
        </pc:spChg>
      </pc:sldChg>
    </pc:docChg>
  </pc:docChgLst>
  <pc:docChgLst>
    <pc:chgData name="Ada Beselia" userId="G+9h2OCJTntBC7bYNd/PlkmtEtrEE3jRFzftn1xRX7U=" providerId="None" clId="Web-{0D1B3C67-C57E-4F53-984A-BD9BA60409E2}"/>
    <pc:docChg chg="modSld">
      <pc:chgData name="Ada Beselia" userId="G+9h2OCJTntBC7bYNd/PlkmtEtrEE3jRFzftn1xRX7U=" providerId="None" clId="Web-{0D1B3C67-C57E-4F53-984A-BD9BA60409E2}" dt="2021-08-10T08:31:48.935" v="1" actId="20577"/>
      <pc:docMkLst>
        <pc:docMk/>
      </pc:docMkLst>
      <pc:sldChg chg="modSp">
        <pc:chgData name="Ada Beselia" userId="G+9h2OCJTntBC7bYNd/PlkmtEtrEE3jRFzftn1xRX7U=" providerId="None" clId="Web-{0D1B3C67-C57E-4F53-984A-BD9BA60409E2}" dt="2021-08-10T08:31:48.935" v="1" actId="20577"/>
        <pc:sldMkLst>
          <pc:docMk/>
          <pc:sldMk cId="0" sldId="305"/>
        </pc:sldMkLst>
        <pc:spChg chg="mod">
          <ac:chgData name="Ada Beselia" userId="G+9h2OCJTntBC7bYNd/PlkmtEtrEE3jRFzftn1xRX7U=" providerId="None" clId="Web-{0D1B3C67-C57E-4F53-984A-BD9BA60409E2}" dt="2021-08-10T08:31:48.935" v="1" actId="20577"/>
          <ac:spMkLst>
            <pc:docMk/>
            <pc:sldMk cId="0" sldId="305"/>
            <ac:spMk id="66563" creationId="{99939880-7ACF-4E21-9B87-D79C054305F2}"/>
          </ac:spMkLst>
        </pc:spChg>
      </pc:sldChg>
    </pc:docChg>
  </pc:docChgLst>
  <pc:docChgLst>
    <pc:chgData name="Ada Beselia" userId="G+9h2OCJTntBC7bYNd/PlkmtEtrEE3jRFzftn1xRX7U=" providerId="None" clId="Web-{F6392A06-29D1-4712-A604-01F3B35AE6BD}"/>
    <pc:docChg chg="modSld">
      <pc:chgData name="Ada Beselia" userId="G+9h2OCJTntBC7bYNd/PlkmtEtrEE3jRFzftn1xRX7U=" providerId="None" clId="Web-{F6392A06-29D1-4712-A604-01F3B35AE6BD}" dt="2021-08-10T16:27:13.618" v="1" actId="20577"/>
      <pc:docMkLst>
        <pc:docMk/>
      </pc:docMkLst>
      <pc:sldChg chg="modSp">
        <pc:chgData name="Ada Beselia" userId="G+9h2OCJTntBC7bYNd/PlkmtEtrEE3jRFzftn1xRX7U=" providerId="None" clId="Web-{F6392A06-29D1-4712-A604-01F3B35AE6BD}" dt="2021-08-10T16:27:13.618" v="1" actId="20577"/>
        <pc:sldMkLst>
          <pc:docMk/>
          <pc:sldMk cId="0" sldId="418"/>
        </pc:sldMkLst>
        <pc:spChg chg="mod">
          <ac:chgData name="Ada Beselia" userId="G+9h2OCJTntBC7bYNd/PlkmtEtrEE3jRFzftn1xRX7U=" providerId="None" clId="Web-{F6392A06-29D1-4712-A604-01F3B35AE6BD}" dt="2021-08-10T16:27:13.618" v="1" actId="20577"/>
          <ac:spMkLst>
            <pc:docMk/>
            <pc:sldMk cId="0" sldId="418"/>
            <ac:spMk id="21506" creationId="{48F0943B-BB6D-4A4B-B6F0-9EB8BA3709BF}"/>
          </ac:spMkLst>
        </pc:spChg>
      </pc:sldChg>
    </pc:docChg>
  </pc:docChgLst>
  <pc:docChgLst>
    <pc:chgData name="Ada Beselia" userId="G+9h2OCJTntBC7bYNd/PlkmtEtrEE3jRFzftn1xRX7U=" providerId="None" clId="Web-{AC8D0D60-DFAC-4AAB-B06F-E50EFA12C482}"/>
    <pc:docChg chg="addSld addMainMaster modMainMaster">
      <pc:chgData name="Ada Beselia" userId="G+9h2OCJTntBC7bYNd/PlkmtEtrEE3jRFzftn1xRX7U=" providerId="None" clId="Web-{AC8D0D60-DFAC-4AAB-B06F-E50EFA12C482}" dt="2021-09-08T10:29:13.452" v="0"/>
      <pc:docMkLst>
        <pc:docMk/>
      </pc:docMkLst>
      <pc:sldChg chg="add">
        <pc:chgData name="Ada Beselia" userId="G+9h2OCJTntBC7bYNd/PlkmtEtrEE3jRFzftn1xRX7U=" providerId="None" clId="Web-{AC8D0D60-DFAC-4AAB-B06F-E50EFA12C482}" dt="2021-09-08T10:29:13.452" v="0"/>
        <pc:sldMkLst>
          <pc:docMk/>
          <pc:sldMk cId="1954569537" sldId="474"/>
        </pc:sldMkLst>
      </pc:sldChg>
      <pc:sldMasterChg chg="add addSldLayout">
        <pc:chgData name="Ada Beselia" userId="G+9h2OCJTntBC7bYNd/PlkmtEtrEE3jRFzftn1xRX7U=" providerId="None" clId="Web-{AC8D0D60-DFAC-4AAB-B06F-E50EFA12C482}" dt="2021-09-08T10:29:13.452" v="0"/>
        <pc:sldMasterMkLst>
          <pc:docMk/>
          <pc:sldMasterMk cId="1065662755" sldId="2147483648"/>
        </pc:sldMasterMkLst>
        <pc:sldLayoutChg chg="add">
          <pc:chgData name="Ada Beselia" userId="G+9h2OCJTntBC7bYNd/PlkmtEtrEE3jRFzftn1xRX7U=" providerId="None" clId="Web-{AC8D0D60-DFAC-4AAB-B06F-E50EFA12C482}" dt="2021-09-08T10:29:13.452" v="0"/>
          <pc:sldLayoutMkLst>
            <pc:docMk/>
            <pc:sldMasterMk cId="1065662755" sldId="2147483648"/>
            <pc:sldLayoutMk cId="3424905511" sldId="2147483649"/>
          </pc:sldLayoutMkLst>
        </pc:sldLayoutChg>
        <pc:sldLayoutChg chg="add">
          <pc:chgData name="Ada Beselia" userId="G+9h2OCJTntBC7bYNd/PlkmtEtrEE3jRFzftn1xRX7U=" providerId="None" clId="Web-{AC8D0D60-DFAC-4AAB-B06F-E50EFA12C482}" dt="2021-09-08T10:29:13.452" v="0"/>
          <pc:sldLayoutMkLst>
            <pc:docMk/>
            <pc:sldMasterMk cId="1065662755" sldId="2147483648"/>
            <pc:sldLayoutMk cId="3989903004" sldId="2147483650"/>
          </pc:sldLayoutMkLst>
        </pc:sldLayoutChg>
        <pc:sldLayoutChg chg="add">
          <pc:chgData name="Ada Beselia" userId="G+9h2OCJTntBC7bYNd/PlkmtEtrEE3jRFzftn1xRX7U=" providerId="None" clId="Web-{AC8D0D60-DFAC-4AAB-B06F-E50EFA12C482}" dt="2021-09-08T10:29:13.452" v="0"/>
          <pc:sldLayoutMkLst>
            <pc:docMk/>
            <pc:sldMasterMk cId="1065662755" sldId="2147483648"/>
            <pc:sldLayoutMk cId="2004446058" sldId="2147483651"/>
          </pc:sldLayoutMkLst>
        </pc:sldLayoutChg>
        <pc:sldLayoutChg chg="add">
          <pc:chgData name="Ada Beselia" userId="G+9h2OCJTntBC7bYNd/PlkmtEtrEE3jRFzftn1xRX7U=" providerId="None" clId="Web-{AC8D0D60-DFAC-4AAB-B06F-E50EFA12C482}" dt="2021-09-08T10:29:13.452" v="0"/>
          <pc:sldLayoutMkLst>
            <pc:docMk/>
            <pc:sldMasterMk cId="1065662755" sldId="2147483648"/>
            <pc:sldLayoutMk cId="706717842" sldId="2147483652"/>
          </pc:sldLayoutMkLst>
        </pc:sldLayoutChg>
        <pc:sldLayoutChg chg="add">
          <pc:chgData name="Ada Beselia" userId="G+9h2OCJTntBC7bYNd/PlkmtEtrEE3jRFzftn1xRX7U=" providerId="None" clId="Web-{AC8D0D60-DFAC-4AAB-B06F-E50EFA12C482}" dt="2021-09-08T10:29:13.452" v="0"/>
          <pc:sldLayoutMkLst>
            <pc:docMk/>
            <pc:sldMasterMk cId="1065662755" sldId="2147483648"/>
            <pc:sldLayoutMk cId="1393885272" sldId="2147483653"/>
          </pc:sldLayoutMkLst>
        </pc:sldLayoutChg>
        <pc:sldLayoutChg chg="add">
          <pc:chgData name="Ada Beselia" userId="G+9h2OCJTntBC7bYNd/PlkmtEtrEE3jRFzftn1xRX7U=" providerId="None" clId="Web-{AC8D0D60-DFAC-4AAB-B06F-E50EFA12C482}" dt="2021-09-08T10:29:13.452" v="0"/>
          <pc:sldLayoutMkLst>
            <pc:docMk/>
            <pc:sldMasterMk cId="1065662755" sldId="2147483648"/>
            <pc:sldLayoutMk cId="2068636100" sldId="2147483654"/>
          </pc:sldLayoutMkLst>
        </pc:sldLayoutChg>
        <pc:sldLayoutChg chg="add">
          <pc:chgData name="Ada Beselia" userId="G+9h2OCJTntBC7bYNd/PlkmtEtrEE3jRFzftn1xRX7U=" providerId="None" clId="Web-{AC8D0D60-DFAC-4AAB-B06F-E50EFA12C482}" dt="2021-09-08T10:29:13.452" v="0"/>
          <pc:sldLayoutMkLst>
            <pc:docMk/>
            <pc:sldMasterMk cId="1065662755" sldId="2147483648"/>
            <pc:sldLayoutMk cId="2066601761" sldId="2147483655"/>
          </pc:sldLayoutMkLst>
        </pc:sldLayoutChg>
        <pc:sldLayoutChg chg="add">
          <pc:chgData name="Ada Beselia" userId="G+9h2OCJTntBC7bYNd/PlkmtEtrEE3jRFzftn1xRX7U=" providerId="None" clId="Web-{AC8D0D60-DFAC-4AAB-B06F-E50EFA12C482}" dt="2021-09-08T10:29:13.452" v="0"/>
          <pc:sldLayoutMkLst>
            <pc:docMk/>
            <pc:sldMasterMk cId="1065662755" sldId="2147483648"/>
            <pc:sldLayoutMk cId="4150996207" sldId="2147483656"/>
          </pc:sldLayoutMkLst>
        </pc:sldLayoutChg>
        <pc:sldLayoutChg chg="add">
          <pc:chgData name="Ada Beselia" userId="G+9h2OCJTntBC7bYNd/PlkmtEtrEE3jRFzftn1xRX7U=" providerId="None" clId="Web-{AC8D0D60-DFAC-4AAB-B06F-E50EFA12C482}" dt="2021-09-08T10:29:13.452" v="0"/>
          <pc:sldLayoutMkLst>
            <pc:docMk/>
            <pc:sldMasterMk cId="1065662755" sldId="2147483648"/>
            <pc:sldLayoutMk cId="238489079" sldId="2147483657"/>
          </pc:sldLayoutMkLst>
        </pc:sldLayoutChg>
        <pc:sldLayoutChg chg="add">
          <pc:chgData name="Ada Beselia" userId="G+9h2OCJTntBC7bYNd/PlkmtEtrEE3jRFzftn1xRX7U=" providerId="None" clId="Web-{AC8D0D60-DFAC-4AAB-B06F-E50EFA12C482}" dt="2021-09-08T10:29:13.452" v="0"/>
          <pc:sldLayoutMkLst>
            <pc:docMk/>
            <pc:sldMasterMk cId="1065662755" sldId="2147483648"/>
            <pc:sldLayoutMk cId="1278168626" sldId="2147483658"/>
          </pc:sldLayoutMkLst>
        </pc:sldLayoutChg>
        <pc:sldLayoutChg chg="add">
          <pc:chgData name="Ada Beselia" userId="G+9h2OCJTntBC7bYNd/PlkmtEtrEE3jRFzftn1xRX7U=" providerId="None" clId="Web-{AC8D0D60-DFAC-4AAB-B06F-E50EFA12C482}" dt="2021-09-08T10:29:13.452" v="0"/>
          <pc:sldLayoutMkLst>
            <pc:docMk/>
            <pc:sldMasterMk cId="1065662755" sldId="2147483648"/>
            <pc:sldLayoutMk cId="3265167580" sldId="2147483659"/>
          </pc:sldLayoutMkLst>
        </pc:sldLayoutChg>
      </pc:sldMasterChg>
      <pc:sldMasterChg chg="replId">
        <pc:chgData name="Ada Beselia" userId="G+9h2OCJTntBC7bYNd/PlkmtEtrEE3jRFzftn1xRX7U=" providerId="None" clId="Web-{AC8D0D60-DFAC-4AAB-B06F-E50EFA12C482}" dt="2021-09-08T10:29:13.452" v="0"/>
        <pc:sldMasterMkLst>
          <pc:docMk/>
          <pc:sldMasterMk cId="0" sldId="2147483776"/>
        </pc:sldMasterMkLst>
      </pc:sldMasterChg>
    </pc:docChg>
  </pc:docChgLst>
  <pc:docChgLst>
    <pc:chgData name="Ada Beselia" userId="G+9h2OCJTntBC7bYNd/PlkmtEtrEE3jRFzftn1xRX7U=" providerId="None" clId="Web-{F66B47C5-4045-489B-BC83-36C9496588A1}"/>
    <pc:docChg chg="modSld">
      <pc:chgData name="Ada Beselia" userId="G+9h2OCJTntBC7bYNd/PlkmtEtrEE3jRFzftn1xRX7U=" providerId="None" clId="Web-{F66B47C5-4045-489B-BC83-36C9496588A1}" dt="2021-08-10T09:09:05.363" v="0" actId="20577"/>
      <pc:docMkLst>
        <pc:docMk/>
      </pc:docMkLst>
      <pc:sldChg chg="modSp">
        <pc:chgData name="Ada Beselia" userId="G+9h2OCJTntBC7bYNd/PlkmtEtrEE3jRFzftn1xRX7U=" providerId="None" clId="Web-{F66B47C5-4045-489B-BC83-36C9496588A1}" dt="2021-08-10T09:09:05.363" v="0" actId="20577"/>
        <pc:sldMkLst>
          <pc:docMk/>
          <pc:sldMk cId="0" sldId="384"/>
        </pc:sldMkLst>
        <pc:spChg chg="mod">
          <ac:chgData name="Ada Beselia" userId="G+9h2OCJTntBC7bYNd/PlkmtEtrEE3jRFzftn1xRX7U=" providerId="None" clId="Web-{F66B47C5-4045-489B-BC83-36C9496588A1}" dt="2021-08-10T09:09:05.363" v="0" actId="20577"/>
          <ac:spMkLst>
            <pc:docMk/>
            <pc:sldMk cId="0" sldId="384"/>
            <ac:spMk id="55298" creationId="{B6674407-8190-4EF1-9B85-6745A3A64CCB}"/>
          </ac:spMkLst>
        </pc:spChg>
      </pc:sldChg>
    </pc:docChg>
  </pc:docChgLst>
  <pc:docChgLst>
    <pc:chgData name="Ada Beselia" userId="G+9h2OCJTntBC7bYNd/PlkmtEtrEE3jRFzftn1xRX7U=" providerId="None" clId="Web-{A0A77F52-E477-4898-A597-8097301624B9}"/>
    <pc:docChg chg="modSld">
      <pc:chgData name="Ada Beselia" userId="G+9h2OCJTntBC7bYNd/PlkmtEtrEE3jRFzftn1xRX7U=" providerId="None" clId="Web-{A0A77F52-E477-4898-A597-8097301624B9}" dt="2021-08-05T12:29:34.008" v="13" actId="20577"/>
      <pc:docMkLst>
        <pc:docMk/>
      </pc:docMkLst>
      <pc:sldChg chg="modSp">
        <pc:chgData name="Ada Beselia" userId="G+9h2OCJTntBC7bYNd/PlkmtEtrEE3jRFzftn1xRX7U=" providerId="None" clId="Web-{A0A77F52-E477-4898-A597-8097301624B9}" dt="2021-08-05T12:29:34.008" v="13" actId="20577"/>
        <pc:sldMkLst>
          <pc:docMk/>
          <pc:sldMk cId="0" sldId="407"/>
        </pc:sldMkLst>
        <pc:spChg chg="mod">
          <ac:chgData name="Ada Beselia" userId="G+9h2OCJTntBC7bYNd/PlkmtEtrEE3jRFzftn1xRX7U=" providerId="None" clId="Web-{A0A77F52-E477-4898-A597-8097301624B9}" dt="2021-08-05T12:29:34.008" v="13" actId="20577"/>
          <ac:spMkLst>
            <pc:docMk/>
            <pc:sldMk cId="0" sldId="407"/>
            <ac:spMk id="56322" creationId="{530F6639-C630-4919-BF1A-1C442FAAB6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56CF5D-DEB2-42C3-9729-1841DE903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932B0-1BFD-41AA-98E8-A40D4916BC7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52298-BDEC-445C-B0E5-B5DB847FC110}" type="datetime1">
              <a:rPr lang="en-US" altLang="zh-CN"/>
              <a:pPr>
                <a:defRPr/>
              </a:pPr>
              <a:t>9/12/2021</a:t>
            </a:fld>
            <a:endParaRPr lang="en-US" altLang="zh-CN"/>
          </a:p>
        </p:txBody>
      </p:sp>
      <p:sp>
        <p:nvSpPr>
          <p:cNvPr id="14340" name="Slide Image Placeholder 3">
            <a:extLst>
              <a:ext uri="{FF2B5EF4-FFF2-40B4-BE49-F238E27FC236}">
                <a16:creationId xmlns:a16="http://schemas.microsoft.com/office/drawing/2014/main" id="{BE8891D8-E464-426C-A7DB-C95A5FC7844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Notes Placeholder 4">
            <a:extLst>
              <a:ext uri="{FF2B5EF4-FFF2-40B4-BE49-F238E27FC236}">
                <a16:creationId xmlns:a16="http://schemas.microsoft.com/office/drawing/2014/main" id="{3CF82244-38BF-4F9B-A360-C64CEAB8A45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8EB35-B182-4038-8D25-20ED007B91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8C6AA-716D-49AE-9D28-3AE8B48A0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9950B9-B87C-4794-B76E-CEB0BB26B1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CC19FA88-15FE-44FD-B3E4-59797F0C01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6C7E03A-DC15-4743-B25F-B34DEC4D9220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6F56D48C-2947-403A-98D9-9717DB3AF97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52525" y="693738"/>
            <a:ext cx="4552950" cy="3414712"/>
          </a:xfrm>
          <a:ln>
            <a:miter lim="800000"/>
          </a:ln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20B585C-8C5C-4FDC-93F8-B084409514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1813"/>
            <a:ext cx="5027613" cy="4113212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D090219C-61BC-4D7D-BD60-12EE7C8A2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4F90123E-0E62-4229-9E50-68EC7B74F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D260FC4E-98F2-4FA5-AF8E-F0CD1961F7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178CF7D-9093-4216-ABBC-F79451A0D69D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1027">
            <a:extLst>
              <a:ext uri="{FF2B5EF4-FFF2-40B4-BE49-F238E27FC236}">
                <a16:creationId xmlns:a16="http://schemas.microsoft.com/office/drawing/2014/main" id="{BCDA9CC6-24D6-4150-9B92-F30FB7E5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1028">
            <a:extLst>
              <a:ext uri="{FF2B5EF4-FFF2-40B4-BE49-F238E27FC236}">
                <a16:creationId xmlns:a16="http://schemas.microsoft.com/office/drawing/2014/main" id="{93D600F0-B1B1-4B95-8C35-7650BA1F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1029">
            <a:extLst>
              <a:ext uri="{FF2B5EF4-FFF2-40B4-BE49-F238E27FC236}">
                <a16:creationId xmlns:a16="http://schemas.microsoft.com/office/drawing/2014/main" id="{1856B2B9-F6E5-4C0E-95FA-0AAC13495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E44E9-1B40-4A7A-B9FF-8521CEDB2A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207145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1027">
            <a:extLst>
              <a:ext uri="{FF2B5EF4-FFF2-40B4-BE49-F238E27FC236}">
                <a16:creationId xmlns:a16="http://schemas.microsoft.com/office/drawing/2014/main" id="{4BC41DFF-6254-4F4E-9685-755ED481E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1028">
            <a:extLst>
              <a:ext uri="{FF2B5EF4-FFF2-40B4-BE49-F238E27FC236}">
                <a16:creationId xmlns:a16="http://schemas.microsoft.com/office/drawing/2014/main" id="{89842EC7-5ACB-4CDE-80A3-7E303028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1029">
            <a:extLst>
              <a:ext uri="{FF2B5EF4-FFF2-40B4-BE49-F238E27FC236}">
                <a16:creationId xmlns:a16="http://schemas.microsoft.com/office/drawing/2014/main" id="{E5B773E4-85C1-48E0-BC4E-A930C398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8040D-E061-4B70-96AF-53274058D9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469478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1027">
            <a:extLst>
              <a:ext uri="{FF2B5EF4-FFF2-40B4-BE49-F238E27FC236}">
                <a16:creationId xmlns:a16="http://schemas.microsoft.com/office/drawing/2014/main" id="{D39D9998-70CC-43FD-99CE-2C1EF8BE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1028">
            <a:extLst>
              <a:ext uri="{FF2B5EF4-FFF2-40B4-BE49-F238E27FC236}">
                <a16:creationId xmlns:a16="http://schemas.microsoft.com/office/drawing/2014/main" id="{7338FF4D-EB80-46F4-BEE8-1AB5366F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1029">
            <a:extLst>
              <a:ext uri="{FF2B5EF4-FFF2-40B4-BE49-F238E27FC236}">
                <a16:creationId xmlns:a16="http://schemas.microsoft.com/office/drawing/2014/main" id="{0AC2C6DB-D5CE-4A46-A7C0-1419A51C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12DF8A-87E2-4E29-A775-15DCE60E47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734308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8FCB4-D1B4-4957-8873-D7665478BF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F4044-EE0F-4E83-9FE2-71E164921A1E}" type="datetimeFigureOut">
              <a:rPr lang="en-US"/>
              <a:pPr>
                <a:defRPr/>
              </a:pPr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1956A-4D06-4B84-8A73-82FDBAA2FB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B48AB-74DC-4053-9ADB-0F700DA6F9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A0682-0595-4EAF-BAF5-5A305F12B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85011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1027">
            <a:extLst>
              <a:ext uri="{FF2B5EF4-FFF2-40B4-BE49-F238E27FC236}">
                <a16:creationId xmlns:a16="http://schemas.microsoft.com/office/drawing/2014/main" id="{89C9B258-094C-4DD3-9FFC-1D7235B8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1028">
            <a:extLst>
              <a:ext uri="{FF2B5EF4-FFF2-40B4-BE49-F238E27FC236}">
                <a16:creationId xmlns:a16="http://schemas.microsoft.com/office/drawing/2014/main" id="{581C91B0-768E-47D0-90B4-9CFB9E53C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1029">
            <a:extLst>
              <a:ext uri="{FF2B5EF4-FFF2-40B4-BE49-F238E27FC236}">
                <a16:creationId xmlns:a16="http://schemas.microsoft.com/office/drawing/2014/main" id="{F9021B95-C6B8-4E83-9FE1-DB98F76B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8DAC24-0EBB-4368-AAA3-2014B98CEE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58863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1027">
            <a:extLst>
              <a:ext uri="{FF2B5EF4-FFF2-40B4-BE49-F238E27FC236}">
                <a16:creationId xmlns:a16="http://schemas.microsoft.com/office/drawing/2014/main" id="{28600305-1911-475E-927A-96B4766A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1028">
            <a:extLst>
              <a:ext uri="{FF2B5EF4-FFF2-40B4-BE49-F238E27FC236}">
                <a16:creationId xmlns:a16="http://schemas.microsoft.com/office/drawing/2014/main" id="{85D38589-57E6-4EB3-B105-2634C932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1029">
            <a:extLst>
              <a:ext uri="{FF2B5EF4-FFF2-40B4-BE49-F238E27FC236}">
                <a16:creationId xmlns:a16="http://schemas.microsoft.com/office/drawing/2014/main" id="{3274FB43-2064-4884-AFBD-99D8E3F2B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1E767-4D73-4397-A088-F2E7ACBC28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55300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1027">
            <a:extLst>
              <a:ext uri="{FF2B5EF4-FFF2-40B4-BE49-F238E27FC236}">
                <a16:creationId xmlns:a16="http://schemas.microsoft.com/office/drawing/2014/main" id="{9D265EF3-8FC6-4FD9-96D2-38136443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1028">
            <a:extLst>
              <a:ext uri="{FF2B5EF4-FFF2-40B4-BE49-F238E27FC236}">
                <a16:creationId xmlns:a16="http://schemas.microsoft.com/office/drawing/2014/main" id="{6C979E58-2FEC-43F6-B916-DD603550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1029">
            <a:extLst>
              <a:ext uri="{FF2B5EF4-FFF2-40B4-BE49-F238E27FC236}">
                <a16:creationId xmlns:a16="http://schemas.microsoft.com/office/drawing/2014/main" id="{F6D460FC-EF8D-4407-9248-B4735E74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6A21B-67DA-4568-9470-9DF33BD8F3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088724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1027">
            <a:extLst>
              <a:ext uri="{FF2B5EF4-FFF2-40B4-BE49-F238E27FC236}">
                <a16:creationId xmlns:a16="http://schemas.microsoft.com/office/drawing/2014/main" id="{112EA881-E117-486B-80F5-3DC2E822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1028">
            <a:extLst>
              <a:ext uri="{FF2B5EF4-FFF2-40B4-BE49-F238E27FC236}">
                <a16:creationId xmlns:a16="http://schemas.microsoft.com/office/drawing/2014/main" id="{CA0C7417-8477-4CC3-9C1A-3F18E88E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1029">
            <a:extLst>
              <a:ext uri="{FF2B5EF4-FFF2-40B4-BE49-F238E27FC236}">
                <a16:creationId xmlns:a16="http://schemas.microsoft.com/office/drawing/2014/main" id="{774B7228-8F2C-41AF-A587-EF5196EC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08AC2-3C2E-4859-81B1-9742BE04B8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517400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1027">
            <a:extLst>
              <a:ext uri="{FF2B5EF4-FFF2-40B4-BE49-F238E27FC236}">
                <a16:creationId xmlns:a16="http://schemas.microsoft.com/office/drawing/2014/main" id="{200C2288-84FE-4324-AFD5-BAE3F02B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1028">
            <a:extLst>
              <a:ext uri="{FF2B5EF4-FFF2-40B4-BE49-F238E27FC236}">
                <a16:creationId xmlns:a16="http://schemas.microsoft.com/office/drawing/2014/main" id="{3D084FA7-ED20-442F-BF02-AC03F5A6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1029">
            <a:extLst>
              <a:ext uri="{FF2B5EF4-FFF2-40B4-BE49-F238E27FC236}">
                <a16:creationId xmlns:a16="http://schemas.microsoft.com/office/drawing/2014/main" id="{88F4264F-9725-4CF0-A10F-E554BA18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F13E3-8A9C-4918-9863-54CFFD29DD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416880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027">
            <a:extLst>
              <a:ext uri="{FF2B5EF4-FFF2-40B4-BE49-F238E27FC236}">
                <a16:creationId xmlns:a16="http://schemas.microsoft.com/office/drawing/2014/main" id="{E3966E26-8EE4-4309-8204-A8ED6CE8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1028">
            <a:extLst>
              <a:ext uri="{FF2B5EF4-FFF2-40B4-BE49-F238E27FC236}">
                <a16:creationId xmlns:a16="http://schemas.microsoft.com/office/drawing/2014/main" id="{2CEDFABD-464C-45F8-8FB5-97229BEFD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1029">
            <a:extLst>
              <a:ext uri="{FF2B5EF4-FFF2-40B4-BE49-F238E27FC236}">
                <a16:creationId xmlns:a16="http://schemas.microsoft.com/office/drawing/2014/main" id="{5006FAF5-0509-4107-BA09-52AEC308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663C9-2A00-4270-8A66-B473990B65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8926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1027">
            <a:extLst>
              <a:ext uri="{FF2B5EF4-FFF2-40B4-BE49-F238E27FC236}">
                <a16:creationId xmlns:a16="http://schemas.microsoft.com/office/drawing/2014/main" id="{C3A982A5-3DF1-458A-803B-7897C4C3C0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1028">
            <a:extLst>
              <a:ext uri="{FF2B5EF4-FFF2-40B4-BE49-F238E27FC236}">
                <a16:creationId xmlns:a16="http://schemas.microsoft.com/office/drawing/2014/main" id="{3496B635-C327-4E99-914F-7CC70B97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1029">
            <a:extLst>
              <a:ext uri="{FF2B5EF4-FFF2-40B4-BE49-F238E27FC236}">
                <a16:creationId xmlns:a16="http://schemas.microsoft.com/office/drawing/2014/main" id="{3B67307E-1E07-49FC-912C-1A4DBF86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D8864D-08B2-4CBE-ADB2-5F8C25A07B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12572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1027">
            <a:extLst>
              <a:ext uri="{FF2B5EF4-FFF2-40B4-BE49-F238E27FC236}">
                <a16:creationId xmlns:a16="http://schemas.microsoft.com/office/drawing/2014/main" id="{E56EE8BA-961A-481F-968A-F8E39975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1028">
            <a:extLst>
              <a:ext uri="{FF2B5EF4-FFF2-40B4-BE49-F238E27FC236}">
                <a16:creationId xmlns:a16="http://schemas.microsoft.com/office/drawing/2014/main" id="{C0D4D3C9-B92C-4677-8E16-A068C564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1029">
            <a:extLst>
              <a:ext uri="{FF2B5EF4-FFF2-40B4-BE49-F238E27FC236}">
                <a16:creationId xmlns:a16="http://schemas.microsoft.com/office/drawing/2014/main" id="{F2C07126-8BE8-4F15-8D68-582FBB2E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E0473-1489-40C1-BB15-4D23334950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5870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>
            <a:extLst>
              <a:ext uri="{FF2B5EF4-FFF2-40B4-BE49-F238E27FC236}">
                <a16:creationId xmlns:a16="http://schemas.microsoft.com/office/drawing/2014/main" id="{CB2E9CFA-8CD9-498E-BE1E-FFD4905D3E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F6BEDCD6-92A6-4B4C-B79E-B27975BFD6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1027">
            <a:extLst>
              <a:ext uri="{FF2B5EF4-FFF2-40B4-BE49-F238E27FC236}">
                <a16:creationId xmlns:a16="http://schemas.microsoft.com/office/drawing/2014/main" id="{1ADCCBF1-DD12-4030-88AB-3CC2DCB27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400" noProof="1"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Footer Placeholder 1028">
            <a:extLst>
              <a:ext uri="{FF2B5EF4-FFF2-40B4-BE49-F238E27FC236}">
                <a16:creationId xmlns:a16="http://schemas.microsoft.com/office/drawing/2014/main" id="{3C1B5077-1EE3-4FD3-B7EC-B2450DFF4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400" noProof="1"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Slide Number Placeholder 1029">
            <a:extLst>
              <a:ext uri="{FF2B5EF4-FFF2-40B4-BE49-F238E27FC236}">
                <a16:creationId xmlns:a16="http://schemas.microsoft.com/office/drawing/2014/main" id="{6983D71F-A384-424F-883E-B2E0500C8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24B3B219-C8D4-4408-84DE-8CA2362D70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6.png"/><Relationship Id="rId4" Type="http://schemas.openxmlformats.org/officeDocument/2006/relationships/image" Target="../media/image4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633D984-0F21-496B-841C-394C57E6B6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122363"/>
            <a:ext cx="6858000" cy="3170237"/>
          </a:xfrm>
        </p:spPr>
        <p:txBody>
          <a:bodyPr/>
          <a:lstStyle/>
          <a:p>
            <a:r>
              <a:rPr lang="ka-GE" altLang="en-US" dirty="0"/>
              <a:t>კვლევის მეთოდოლოგიური [დიზაინის] საფუძვლები</a:t>
            </a:r>
            <a:endParaRPr lang="en-US" altLang="en-US" dirty="0"/>
          </a:p>
        </p:txBody>
      </p:sp>
      <p:sp>
        <p:nvSpPr>
          <p:cNvPr id="15362" name="Subtitle 2">
            <a:extLst>
              <a:ext uri="{FF2B5EF4-FFF2-40B4-BE49-F238E27FC236}">
                <a16:creationId xmlns:a16="http://schemas.microsoft.com/office/drawing/2014/main" id="{348BCA04-8E57-4F45-8841-BB4CFB8E920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6F21D0D-FF1C-E14A-BB37-06BC4D8B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5821069"/>
            <a:ext cx="956840" cy="997398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B12B08D8-A9B5-8249-9CFE-CCFC658A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0" y="6071900"/>
            <a:ext cx="1533748" cy="6448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58AE40-EEE9-7449-BF04-F7AEF8A50187}"/>
              </a:ext>
            </a:extLst>
          </p:cNvPr>
          <p:cNvSpPr/>
          <p:nvPr/>
        </p:nvSpPr>
        <p:spPr>
          <a:xfrm>
            <a:off x="1907704" y="6149251"/>
            <a:ext cx="5670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a-GE" sz="1400" dirty="0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სასწავლო მოდული</a:t>
            </a:r>
            <a:r>
              <a:rPr lang="en-US" sz="1400" dirty="0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 </a:t>
            </a:r>
            <a:r>
              <a:rPr lang="en-US" sz="1400" dirty="0" err="1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მომზადდა</a:t>
            </a:r>
            <a:r>
              <a:rPr lang="en-US" sz="1400" dirty="0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 </a:t>
            </a:r>
            <a:r>
              <a:rPr lang="en-US" sz="1400" b="1" i="1" dirty="0" err="1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ალტერნატივა</a:t>
            </a:r>
            <a:r>
              <a:rPr lang="en-US" sz="1400" b="1" i="1" dirty="0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 </a:t>
            </a:r>
            <a:r>
              <a:rPr lang="en-US" sz="1400" b="1" i="1" dirty="0" err="1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ჯორჯიას</a:t>
            </a:r>
            <a:r>
              <a:rPr lang="ka-GE" sz="1400" b="1" i="1" dirty="0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 </a:t>
            </a:r>
            <a:r>
              <a:rPr lang="en-US" sz="1400" dirty="0" err="1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მიერ</a:t>
            </a:r>
            <a:r>
              <a:rPr lang="ka-GE" sz="1400" dirty="0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 </a:t>
            </a:r>
          </a:p>
          <a:p>
            <a:pPr marL="0" indent="0" algn="ctr">
              <a:buNone/>
            </a:pPr>
            <a:r>
              <a:rPr lang="en-US" sz="1400" b="1" i="1" dirty="0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ღია </a:t>
            </a:r>
            <a:r>
              <a:rPr lang="en-US" sz="1400" b="1" i="1" dirty="0" err="1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საზოგადოების</a:t>
            </a:r>
            <a:r>
              <a:rPr lang="en-US" sz="1400" b="1" i="1" dirty="0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 </a:t>
            </a:r>
            <a:r>
              <a:rPr lang="en-US" sz="1400" b="1" i="1" dirty="0" err="1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ფონდის</a:t>
            </a:r>
            <a:r>
              <a:rPr lang="ka-GE" sz="1400" b="1" i="1" dirty="0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 </a:t>
            </a:r>
            <a:r>
              <a:rPr lang="ka-GE" sz="1400" dirty="0">
                <a:solidFill>
                  <a:schemeClr val="accent5">
                    <a:lumMod val="25000"/>
                  </a:schemeClr>
                </a:solidFill>
                <a:latin typeface="Sylfaen"/>
                <a:cs typeface="Calibri" panose="020F0502020204030204"/>
              </a:rPr>
              <a:t>ფინანსური მხარდაჭერით</a:t>
            </a:r>
            <a:endParaRPr lang="en-US" sz="1400" dirty="0">
              <a:solidFill>
                <a:schemeClr val="accent5">
                  <a:lumMod val="25000"/>
                </a:schemeClr>
              </a:solidFill>
              <a:latin typeface="Sylfaen"/>
              <a:cs typeface="Calibri" panose="020F0502020204030204"/>
            </a:endParaRPr>
          </a:p>
          <a:p>
            <a:pPr marL="0" indent="0">
              <a:buNone/>
            </a:pPr>
            <a:endParaRPr lang="en-US" sz="1400" dirty="0">
              <a:solidFill>
                <a:schemeClr val="accent5">
                  <a:lumMod val="25000"/>
                </a:schemeClr>
              </a:solidFill>
              <a:latin typeface="Sylfaen"/>
              <a:cs typeface="Calibri" panose="020F0502020204030204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467544" y="1028700"/>
            <a:ext cx="8242117" cy="16040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8) კვლევის შერეული (რაოდენობრივი + თვისებრივი) დიზაინის გამოყენება გვჭირდება მაშინ, როცა მხოლოდ რაოდენობრივი ან თვისებრივი მეთოდის გამოყენება ვერ პასუხობს საკვლევ პრობლემას.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935480" y="3167907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ჭეშმარიტია</a:t>
            </a:r>
            <a:endParaRPr lang="en-US" sz="1500" b="1" dirty="0"/>
          </a:p>
        </p:txBody>
      </p:sp>
      <p:sp>
        <p:nvSpPr>
          <p:cNvPr id="21" name="Wrong answer"/>
          <p:cNvSpPr/>
          <p:nvPr/>
        </p:nvSpPr>
        <p:spPr>
          <a:xfrm>
            <a:off x="1935480" y="4221088"/>
            <a:ext cx="3932814" cy="727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მცდარია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76819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9) ჩამოთვლილთაგან რომელ კვლევას აქვს ყველაზე ძლიერი მტკიცებულების დონე?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13280" y="3898251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მეტა-ანალიზი</a:t>
            </a:r>
            <a:endParaRPr lang="en-US" dirty="0"/>
          </a:p>
        </p:txBody>
      </p:sp>
      <p:sp>
        <p:nvSpPr>
          <p:cNvPr id="21" name="Wrong answer"/>
          <p:cNvSpPr/>
          <p:nvPr/>
        </p:nvSpPr>
        <p:spPr>
          <a:xfrm>
            <a:off x="1913280" y="4731024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სისტემური მიმოხილვა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223270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კოჰორტული კვლევა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13280" y="3065478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რანდომიზირებული კონტროლირებული კვლევა</a:t>
            </a:r>
            <a:endParaRPr lang="en-US" dirty="0"/>
          </a:p>
        </p:txBody>
      </p:sp>
      <p:sp>
        <p:nvSpPr>
          <p:cNvPr id="7" name="Wrong answer">
            <a:extLst>
              <a:ext uri="{FF2B5EF4-FFF2-40B4-BE49-F238E27FC236}">
                <a16:creationId xmlns:a16="http://schemas.microsoft.com/office/drawing/2014/main" id="{FC9F2A39-325A-4E50-A005-1A0E731C9C3E}"/>
              </a:ext>
            </a:extLst>
          </p:cNvPr>
          <p:cNvSpPr/>
          <p:nvPr/>
        </p:nvSpPr>
        <p:spPr>
          <a:xfrm>
            <a:off x="1913280" y="5605249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შემთხვევა-კონტროლის კვლევები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2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10) ჯვარედინ-სექციური კვლევა აგროვებს მონაცემებს: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895624" y="4365104"/>
            <a:ext cx="4254832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დროის მოცემულ მომენტში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2440462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„უკან დროში“ [აწმყოდან წარსულში]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01840" y="3414648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„წინ დროში“ [აწმყოდან მომავალში]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11) ონლაინ გამოკითხვების უპირატესობებია: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95624" y="2521865"/>
            <a:ext cx="4254832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იაფი, სწრაფი და ხარჯთეფექტურია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5200214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01840" y="3414648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იკვლევს პრევალენტობას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5624" y="4307431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მარტივად არჩევს კონკრეტული მახასიათებლების მქონე ჯგუფებს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12) რაში გვჭირდება შერჩევა?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89408" y="5196062"/>
            <a:ext cx="4254832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 პასუხი სწორია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2526017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დროის დასაზოგად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01840" y="3414648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თანხის დასაზოგად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5624" y="4307431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უფრო მდიდარი მონაცემების შესაგროვებლად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2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13) რა არის კვლევის შენარჩევი </a:t>
            </a:r>
            <a:r>
              <a:rPr lang="en-US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(sample)</a:t>
            </a: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89408" y="5196062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/>
              <a:t>კვლევისთვის</a:t>
            </a:r>
            <a:r>
              <a:rPr lang="en-US" dirty="0"/>
              <a:t> </a:t>
            </a:r>
            <a:r>
              <a:rPr lang="en-US" dirty="0" err="1"/>
              <a:t>ამორჩეულ</a:t>
            </a:r>
            <a:r>
              <a:rPr lang="en-US" dirty="0"/>
              <a:t> </a:t>
            </a:r>
            <a:r>
              <a:rPr lang="en-US" dirty="0" err="1"/>
              <a:t>ადამიანთა</a:t>
            </a:r>
            <a:r>
              <a:rPr lang="en-US" dirty="0"/>
              <a:t> </a:t>
            </a:r>
            <a:r>
              <a:rPr lang="en-US" dirty="0" err="1"/>
              <a:t>ჯგუფი</a:t>
            </a:r>
            <a:r>
              <a:rPr lang="en-US" dirty="0"/>
              <a:t>, </a:t>
            </a:r>
            <a:r>
              <a:rPr lang="en-US" dirty="0" err="1"/>
              <a:t>რომლებიც</a:t>
            </a:r>
            <a:r>
              <a:rPr lang="en-US" dirty="0"/>
              <a:t> </a:t>
            </a:r>
            <a:r>
              <a:rPr lang="en-US" dirty="0" err="1"/>
              <a:t>მთელ</a:t>
            </a:r>
            <a:r>
              <a:rPr lang="en-US" dirty="0"/>
              <a:t> </a:t>
            </a:r>
            <a:r>
              <a:rPr lang="en-US" dirty="0" err="1"/>
              <a:t>მოსახლეობას</a:t>
            </a:r>
            <a:r>
              <a:rPr lang="en-US" dirty="0"/>
              <a:t> </a:t>
            </a:r>
            <a:r>
              <a:rPr lang="en-US" dirty="0" err="1"/>
              <a:t>წარმოადგენენ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2526017"/>
            <a:ext cx="526866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/>
              <a:t>ჩვენთვის</a:t>
            </a:r>
            <a:r>
              <a:rPr lang="en-US" dirty="0"/>
              <a:t> </a:t>
            </a:r>
            <a:r>
              <a:rPr lang="en-US" dirty="0" err="1"/>
              <a:t>საინტერესო</a:t>
            </a:r>
            <a:r>
              <a:rPr lang="en-US" dirty="0"/>
              <a:t> </a:t>
            </a:r>
            <a:r>
              <a:rPr lang="en-US" dirty="0" err="1"/>
              <a:t>ჯგუფი</a:t>
            </a:r>
            <a:r>
              <a:rPr lang="en-US" dirty="0"/>
              <a:t>, </a:t>
            </a:r>
            <a:r>
              <a:rPr lang="en-US" dirty="0" err="1"/>
              <a:t>რომელზეც</a:t>
            </a:r>
            <a:r>
              <a:rPr lang="en-US" dirty="0"/>
              <a:t> </a:t>
            </a:r>
            <a:r>
              <a:rPr lang="en-US" dirty="0" err="1"/>
              <a:t>გვსურს</a:t>
            </a:r>
            <a:r>
              <a:rPr lang="en-US" dirty="0"/>
              <a:t> </a:t>
            </a:r>
            <a:r>
              <a:rPr lang="en-US" dirty="0" err="1"/>
              <a:t>განზოგადება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01840" y="3414648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/>
              <a:t>მოსახლეობის</a:t>
            </a:r>
            <a:r>
              <a:rPr lang="en-US" dirty="0"/>
              <a:t> </a:t>
            </a:r>
            <a:r>
              <a:rPr lang="en-US" dirty="0" err="1"/>
              <a:t>ის</a:t>
            </a:r>
            <a:r>
              <a:rPr lang="en-US" dirty="0"/>
              <a:t> </a:t>
            </a:r>
            <a:r>
              <a:rPr lang="en-US" dirty="0" err="1"/>
              <a:t>ნაწილი</a:t>
            </a:r>
            <a:r>
              <a:rPr lang="en-US" dirty="0"/>
              <a:t>, </a:t>
            </a:r>
            <a:r>
              <a:rPr lang="en-US" dirty="0" err="1"/>
              <a:t>რომელთა</a:t>
            </a:r>
            <a:r>
              <a:rPr lang="en-US" dirty="0"/>
              <a:t> </a:t>
            </a:r>
            <a:r>
              <a:rPr lang="en-US" dirty="0" err="1"/>
              <a:t>იდენტიფიცირება</a:t>
            </a:r>
            <a:r>
              <a:rPr lang="en-US" dirty="0"/>
              <a:t> </a:t>
            </a:r>
            <a:r>
              <a:rPr lang="en-US" dirty="0" err="1"/>
              <a:t>და</a:t>
            </a:r>
            <a:r>
              <a:rPr lang="en-US" dirty="0"/>
              <a:t> </a:t>
            </a:r>
            <a:r>
              <a:rPr lang="en-US" dirty="0" err="1"/>
              <a:t>მიკვლევაც</a:t>
            </a:r>
            <a:r>
              <a:rPr lang="en-US" dirty="0"/>
              <a:t> </a:t>
            </a:r>
            <a:r>
              <a:rPr lang="en-US" dirty="0" err="1"/>
              <a:t>შესაძლებელია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5624" y="4307431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/>
              <a:t>ხელმის</a:t>
            </a:r>
            <a:r>
              <a:rPr lang="ka-GE" dirty="0"/>
              <a:t>ა</a:t>
            </a:r>
            <a:r>
              <a:rPr lang="en-US" dirty="0" err="1"/>
              <a:t>წვდომი</a:t>
            </a:r>
            <a:r>
              <a:rPr lang="en-US" dirty="0"/>
              <a:t> </a:t>
            </a:r>
            <a:r>
              <a:rPr lang="en-US" dirty="0" err="1"/>
              <a:t>მოსახლეობის</a:t>
            </a:r>
            <a:r>
              <a:rPr lang="en-US" dirty="0"/>
              <a:t> </a:t>
            </a:r>
            <a:r>
              <a:rPr lang="en-US" dirty="0" err="1"/>
              <a:t>სია</a:t>
            </a:r>
            <a:r>
              <a:rPr lang="en-US" dirty="0"/>
              <a:t>, </a:t>
            </a:r>
            <a:r>
              <a:rPr lang="en-US" dirty="0" err="1"/>
              <a:t>საიდანაც</a:t>
            </a:r>
            <a:r>
              <a:rPr lang="en-US" dirty="0"/>
              <a:t> </a:t>
            </a:r>
            <a:r>
              <a:rPr lang="en-US" dirty="0" err="1"/>
              <a:t>მოხდება</a:t>
            </a:r>
            <a:r>
              <a:rPr lang="en-US" dirty="0"/>
              <a:t> </a:t>
            </a:r>
            <a:r>
              <a:rPr lang="en-US" dirty="0" err="1"/>
              <a:t>შერჩევის</a:t>
            </a:r>
            <a:r>
              <a:rPr lang="en-US" dirty="0"/>
              <a:t> </a:t>
            </a:r>
            <a:r>
              <a:rPr lang="en-US" dirty="0" err="1"/>
              <a:t>ფორმირება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14) </a:t>
            </a:r>
            <a:r>
              <a:rPr lang="ka-GE" dirty="0"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რ</a:t>
            </a: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ომელია რაოდენობრივი კვლევის შერჩევის ძირითადი ტექნიკა?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93560" y="4268959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ორივე ზემოთ ჩამოთვლილი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2526017"/>
            <a:ext cx="526866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ალბათური შერჩევა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01840" y="3414648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არაალბათური შერჩევა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901840" y="5123270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არცერთი ზემოთ ჩამოთვლილი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7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15) ჩამოთვლილთაგან რომელია ჭეშმარიტი პრაქტიკულ გაიდლაინებთან მიმართებით?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330072" y="5733256"/>
            <a:ext cx="662473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21" name="Wrong answer"/>
          <p:cNvSpPr/>
          <p:nvPr/>
        </p:nvSpPr>
        <p:spPr>
          <a:xfrm>
            <a:off x="1330072" y="4404861"/>
            <a:ext cx="6624736" cy="1112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იქმნება პროფესიული ასოციაციების, სამთავრობო უწყებებისა და/ან საჯარო და კერძო ორგანიზაციების მიერ, არსებული ლიტერატურისა და კვლევების სრულყოფილი მიმოხილვის შემდეგ.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331640" y="2232705"/>
            <a:ext cx="662473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იქმნება საუკეთესო პრაქტიკაზე დაყრდნობით. 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330072" y="3222545"/>
            <a:ext cx="6624736" cy="88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ეხმარება ჯანდაცვის სფეროში მომუშავე პროფესიონალებსა და პაციენტებს [კლინიკური] გადაწყვეტილების მიღების პროცესში.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16) რა ეწოდება დამოკიდებულებას, როდესაც ერთი ცვლადი იწვევს მეორის </a:t>
            </a:r>
            <a:r>
              <a:rPr lang="en-US" sz="1800" dirty="0" err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დადგომას</a:t>
            </a: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90896" y="3461121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მიზეზ-შედეგობრივი კავშირი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2526017"/>
            <a:ext cx="526866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ასოციაცია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898732" y="5285544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გენერალიზაცია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0896" y="4403844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კორელაცია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0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17) ჩამოთვლილთაგან რომელი მიეკუთვნება თვისებრივ კვლევას?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90896" y="3461121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შემთხვევის შესწავლა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8732" y="2492896"/>
            <a:ext cx="526866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ჯვარედინ-სექციური კვლევა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898732" y="5285544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შემთხვევა-კონტროლის კვლევა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0896" y="4403844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კოჰორტული კვლევა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2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378" y="2060848"/>
            <a:ext cx="7886700" cy="3034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a-GE" sz="1800" dirty="0"/>
              <a:t>მოდულის დაწყებამდე შეამოწმეთ თქვენი ცოდნა კვლევის მეთოდოლოგიური საფუძვლების საკითხებში. </a:t>
            </a:r>
          </a:p>
          <a:p>
            <a:pPr marL="0" indent="0" algn="ctr">
              <a:buNone/>
            </a:pPr>
            <a:endParaRPr lang="ka-GE" sz="1800" dirty="0"/>
          </a:p>
          <a:p>
            <a:pPr marL="0" indent="0" algn="ctr">
              <a:buNone/>
            </a:pPr>
            <a:r>
              <a:rPr lang="ka-GE" sz="1800" dirty="0"/>
              <a:t>შეავსეთ 18 კითხვისგან შემდგარი ქვიზი.</a:t>
            </a:r>
          </a:p>
          <a:p>
            <a:pPr marL="0" indent="0" algn="ctr">
              <a:buNone/>
            </a:pPr>
            <a:r>
              <a:rPr lang="ka-GE" sz="1800" dirty="0"/>
              <a:t> </a:t>
            </a:r>
            <a:br>
              <a:rPr lang="ka-GE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7774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dirty="0"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18) </a:t>
            </a: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ჩამოთვლილთაგან რომელია არაალბათური შერჩევის ტიპები?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98732" y="4313558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ჯაჭვურ-რეფერალური და მიზნობრივი შერჩევა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8732" y="2492896"/>
            <a:ext cx="526866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კლასტერული და მრავალსაფეხურიანი შერჩევა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898732" y="5285544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8732" y="3403227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სტრატიფიცირებული და სისტემატური შერჩევა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0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674C7A68-CE28-45FE-A6D3-AC4FAB286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27661"/>
            <a:ext cx="8229600" cy="580390"/>
          </a:xfrm>
        </p:spPr>
        <p:txBody>
          <a:bodyPr/>
          <a:lstStyle/>
          <a:p>
            <a:pPr eaLnBrk="1" hangingPunct="1"/>
            <a:r>
              <a:rPr lang="ka-GE" altLang="en-US" sz="3600" dirty="0"/>
              <a:t>ტერმინთა განმარტებები</a:t>
            </a:r>
            <a:endParaRPr lang="en-US" altLang="en-US" sz="3600" dirty="0"/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4ED46AD6-F764-4C62-8E08-0F49B34AA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0728"/>
            <a:ext cx="8229600" cy="5549612"/>
          </a:xfrm>
        </p:spPr>
        <p:txBody>
          <a:bodyPr/>
          <a:lstStyle/>
          <a:p>
            <a:pPr marL="0" indent="0" algn="just" eaLnBrk="1" hangingPunct="1">
              <a:lnSpc>
                <a:spcPct val="90000"/>
              </a:lnSpc>
              <a:buFontTx/>
              <a:buNone/>
            </a:pPr>
            <a:endParaRPr lang="ka-GE" altLang="en-US" sz="1600" dirty="0">
              <a:latin typeface="Sylfaen" panose="010A0502050306030303" pitchFamily="18" charset="0"/>
            </a:endParaRPr>
          </a:p>
          <a:p>
            <a:pPr marL="0" indent="0" algn="just" eaLnBrk="1" hangingPunct="1">
              <a:lnSpc>
                <a:spcPct val="90000"/>
              </a:lnSpc>
            </a:pPr>
            <a:r>
              <a:rPr lang="ka-GE" altLang="en-US" sz="2000" i="1" u="sng" dirty="0">
                <a:latin typeface="Sylfaen" panose="010A0502050306030303" pitchFamily="18" charset="0"/>
              </a:rPr>
              <a:t>პრევალენტობა </a:t>
            </a:r>
            <a:r>
              <a:rPr lang="ka-GE" altLang="en-US" sz="2000" dirty="0">
                <a:latin typeface="Sylfaen" panose="010A0502050306030303" pitchFamily="18" charset="0"/>
              </a:rPr>
              <a:t>- </a:t>
            </a:r>
            <a:r>
              <a:rPr lang="ka-GE" altLang="en-US" sz="1600" dirty="0">
                <a:latin typeface="Sylfaen" panose="010A0502050306030303" pitchFamily="18" charset="0"/>
              </a:rPr>
              <a:t>მოსახლეობის კონკრეტულ ჯგუფში, კონკრეტულ დროს (ან დროის მონაკვეთში) დაავადებების</a:t>
            </a:r>
            <a:r>
              <a:rPr lang="ka-GE" altLang="en-US" sz="1600" b="1" dirty="0">
                <a:latin typeface="Sylfaen" panose="010A0502050306030303" pitchFamily="18" charset="0"/>
              </a:rPr>
              <a:t> </a:t>
            </a:r>
            <a:r>
              <a:rPr lang="ka-GE" altLang="en-US" sz="1600" b="1" i="1" dirty="0">
                <a:latin typeface="Sylfaen" panose="010A0502050306030303" pitchFamily="18" charset="0"/>
              </a:rPr>
              <a:t> </a:t>
            </a:r>
            <a:r>
              <a:rPr lang="ka-GE" altLang="en-US" sz="1600" b="1" i="1" u="sng" dirty="0">
                <a:latin typeface="Sylfaen" panose="010A0502050306030303" pitchFamily="18" charset="0"/>
              </a:rPr>
              <a:t>ყველა არსებული შემთხვევების </a:t>
            </a:r>
            <a:r>
              <a:rPr lang="ka-GE" altLang="en-US" sz="1600" b="1" dirty="0">
                <a:latin typeface="Sylfaen" panose="010A0502050306030303" pitchFamily="18" charset="0"/>
              </a:rPr>
              <a:t> </a:t>
            </a:r>
            <a:r>
              <a:rPr lang="ka-GE" altLang="en-US" sz="1600" dirty="0">
                <a:latin typeface="Sylfaen" panose="010A0502050306030303" pitchFamily="18" charset="0"/>
              </a:rPr>
              <a:t>რიცხვი. მოიცავს ყველა დაავადებულ პირს</a:t>
            </a:r>
            <a:r>
              <a:rPr lang="ru-RU" altLang="en-US" sz="1600" dirty="0">
                <a:latin typeface="Sylfaen" panose="010A0502050306030303" pitchFamily="18" charset="0"/>
              </a:rPr>
              <a:t> (</a:t>
            </a:r>
            <a:r>
              <a:rPr lang="ka-GE" altLang="en-US" sz="1600" dirty="0">
                <a:latin typeface="Sylfaen" panose="010A0502050306030303" pitchFamily="18" charset="0"/>
              </a:rPr>
              <a:t>დაავადების წარმოქმნის დროის მიუხედავად</a:t>
            </a:r>
            <a:r>
              <a:rPr lang="en-US" altLang="en-US" sz="1600" dirty="0">
                <a:latin typeface="Sylfaen" panose="010A0502050306030303" pitchFamily="18" charset="0"/>
              </a:rPr>
              <a:t>)</a:t>
            </a:r>
            <a:r>
              <a:rPr lang="ka-GE" altLang="en-US" sz="1600" dirty="0">
                <a:latin typeface="Sylfaen" panose="010A0502050306030303" pitchFamily="18" charset="0"/>
              </a:rPr>
              <a:t>;</a:t>
            </a:r>
          </a:p>
          <a:p>
            <a:pPr marL="0" indent="0" algn="just" eaLnBrk="1" hangingPunct="1">
              <a:lnSpc>
                <a:spcPct val="90000"/>
              </a:lnSpc>
              <a:buFontTx/>
              <a:buNone/>
            </a:pPr>
            <a:endParaRPr lang="ka-GE" altLang="en-US" sz="1600" dirty="0">
              <a:latin typeface="Sylfaen" panose="010A0502050306030303" pitchFamily="18" charset="0"/>
            </a:endParaRPr>
          </a:p>
          <a:p>
            <a:pPr marL="0" indent="0" algn="just" eaLnBrk="1" hangingPunct="1">
              <a:lnSpc>
                <a:spcPct val="90000"/>
              </a:lnSpc>
            </a:pPr>
            <a:r>
              <a:rPr lang="ka-GE" altLang="en-US" sz="2000" i="1" u="sng" dirty="0">
                <a:latin typeface="Sylfaen" panose="010A0502050306030303" pitchFamily="18" charset="0"/>
              </a:rPr>
              <a:t>ინციდენტობა</a:t>
            </a:r>
            <a:r>
              <a:rPr lang="ka-GE" altLang="en-US" sz="2000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Sylfaen" panose="010A0502050306030303" pitchFamily="18" charset="0"/>
              </a:rPr>
              <a:t> </a:t>
            </a:r>
            <a:r>
              <a:rPr lang="ka-GE" altLang="en-US" sz="1600" dirty="0">
                <a:latin typeface="Sylfaen" panose="010A0502050306030303" pitchFamily="18" charset="0"/>
              </a:rPr>
              <a:t>- დროის კონკრეტულ მონაკვეთში, მოსახლეობაში წარმოქმნილი დაავადების </a:t>
            </a:r>
            <a:r>
              <a:rPr lang="ka-GE" altLang="en-US" sz="1600" b="1" i="1" u="sng" dirty="0">
                <a:latin typeface="Sylfaen" panose="010A0502050306030303" pitchFamily="18" charset="0"/>
              </a:rPr>
              <a:t>ახალი შემთხვევების </a:t>
            </a:r>
            <a:r>
              <a:rPr lang="ka-GE" altLang="en-US" sz="1600" dirty="0">
                <a:latin typeface="Sylfaen" panose="010A0502050306030303" pitchFamily="18" charset="0"/>
              </a:rPr>
              <a:t>რიცხვი. მაგ., </a:t>
            </a:r>
            <a:r>
              <a:rPr lang="en-US" altLang="en-US" sz="1600" dirty="0" err="1">
                <a:latin typeface="Sylfaen" panose="010A0502050306030303" pitchFamily="18" charset="0"/>
              </a:rPr>
              <a:t>აივ-ის</a:t>
            </a:r>
            <a:r>
              <a:rPr lang="en-US" altLang="en-US" sz="1600" dirty="0">
                <a:latin typeface="Sylfaen" panose="010A0502050306030303" pitchFamily="18" charset="0"/>
              </a:rPr>
              <a:t> </a:t>
            </a:r>
            <a:r>
              <a:rPr lang="en-US" altLang="en-US" sz="1600" dirty="0" err="1">
                <a:latin typeface="Sylfaen" panose="010A0502050306030303" pitchFamily="18" charset="0"/>
              </a:rPr>
              <a:t>ახალი</a:t>
            </a:r>
            <a:r>
              <a:rPr lang="en-US" altLang="en-US" sz="1600" dirty="0">
                <a:latin typeface="Sylfaen" panose="010A0502050306030303" pitchFamily="18" charset="0"/>
              </a:rPr>
              <a:t> </a:t>
            </a:r>
            <a:r>
              <a:rPr lang="en-US" altLang="en-US" sz="1600" dirty="0" err="1">
                <a:latin typeface="Sylfaen" panose="010A0502050306030303" pitchFamily="18" charset="0"/>
              </a:rPr>
              <a:t>შემთხვევები</a:t>
            </a:r>
            <a:r>
              <a:rPr lang="ka-GE" altLang="en-US" sz="1600" dirty="0">
                <a:latin typeface="Sylfaen" panose="010A0502050306030303" pitchFamily="18" charset="0"/>
              </a:rPr>
              <a:t>;</a:t>
            </a:r>
          </a:p>
          <a:p>
            <a:pPr marL="0" indent="0" algn="just" eaLnBrk="1" hangingPunct="1">
              <a:lnSpc>
                <a:spcPct val="90000"/>
              </a:lnSpc>
              <a:buFontTx/>
              <a:buNone/>
            </a:pPr>
            <a:endParaRPr lang="en-US" altLang="en-US" sz="1600" dirty="0">
              <a:latin typeface="Sylfaen" panose="010A0502050306030303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FontTx/>
              <a:buNone/>
            </a:pPr>
            <a:endParaRPr lang="en-US" altLang="en-US" sz="1600" dirty="0">
              <a:latin typeface="Sylfaen" panose="010A0502050306030303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FontTx/>
              <a:buNone/>
            </a:pPr>
            <a:endParaRPr lang="en-US" altLang="en-US" sz="1600" dirty="0">
              <a:latin typeface="Sylfaen" panose="010A0502050306030303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FontTx/>
              <a:buNone/>
            </a:pPr>
            <a:endParaRPr lang="en-US" altLang="en-US" sz="1600" dirty="0">
              <a:latin typeface="Sylfaen" panose="010A0502050306030303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FontTx/>
              <a:buNone/>
            </a:pPr>
            <a:endParaRPr lang="en-US" altLang="en-US" sz="1600" dirty="0">
              <a:latin typeface="Sylfaen" panose="010A0502050306030303" pitchFamily="18" charset="0"/>
            </a:endParaRPr>
          </a:p>
          <a:p>
            <a:pPr marL="0" indent="0" algn="just" eaLnBrk="1" hangingPunct="1">
              <a:lnSpc>
                <a:spcPct val="90000"/>
              </a:lnSpc>
            </a:pPr>
            <a:endParaRPr lang="en-US" altLang="en-US" sz="2000" i="1" u="sng" dirty="0">
              <a:latin typeface="Sylfaen" panose="010A0502050306030303" pitchFamily="18" charset="0"/>
            </a:endParaRPr>
          </a:p>
          <a:p>
            <a:pPr marL="0" indent="0" algn="just" eaLnBrk="1" hangingPunct="1">
              <a:lnSpc>
                <a:spcPct val="90000"/>
              </a:lnSpc>
            </a:pPr>
            <a:endParaRPr lang="en-US" altLang="en-US" sz="2000" i="1" u="sng" dirty="0">
              <a:latin typeface="Sylfaen" panose="010A0502050306030303" pitchFamily="18" charset="0"/>
            </a:endParaRPr>
          </a:p>
          <a:p>
            <a:pPr marL="0" indent="0" algn="just" eaLnBrk="1" hangingPunct="1">
              <a:lnSpc>
                <a:spcPct val="90000"/>
              </a:lnSpc>
            </a:pPr>
            <a:r>
              <a:rPr lang="ka-GE" altLang="en-US" sz="2000" i="1" u="sng" dirty="0">
                <a:latin typeface="Sylfaen" panose="010A0502050306030303" pitchFamily="18" charset="0"/>
              </a:rPr>
              <a:t>ასოციაცია</a:t>
            </a:r>
            <a:r>
              <a:rPr lang="ka-GE" altLang="en-US" sz="1600" dirty="0">
                <a:latin typeface="Sylfaen" panose="010A0502050306030303" pitchFamily="18" charset="0"/>
              </a:rPr>
              <a:t> - კავშირი ორ ცვლადს</a:t>
            </a:r>
            <a:r>
              <a:rPr lang="en-US" altLang="en-US" sz="1600" dirty="0">
                <a:latin typeface="Sylfaen" panose="010A0502050306030303" pitchFamily="18" charset="0"/>
              </a:rPr>
              <a:t>/</a:t>
            </a:r>
            <a:r>
              <a:rPr lang="en-US" altLang="en-US" sz="1600" dirty="0" err="1">
                <a:latin typeface="Sylfaen" panose="010A0502050306030303" pitchFamily="18" charset="0"/>
              </a:rPr>
              <a:t>ფენომენს</a:t>
            </a:r>
            <a:r>
              <a:rPr lang="ka-GE" altLang="en-US" sz="1600" dirty="0">
                <a:latin typeface="Sylfaen" panose="010A0502050306030303" pitchFamily="18" charset="0"/>
              </a:rPr>
              <a:t> შორის (ნარკოტიკის ინექციური მოხმარება  და </a:t>
            </a:r>
            <a:r>
              <a:rPr lang="en-US" altLang="en-US" sz="1600" dirty="0">
                <a:latin typeface="Sylfaen" panose="010A0502050306030303" pitchFamily="18" charset="0"/>
              </a:rPr>
              <a:t>HIV, HCV</a:t>
            </a:r>
            <a:r>
              <a:rPr lang="ka-GE" altLang="en-US" sz="1600" dirty="0">
                <a:latin typeface="Sylfaen" panose="010A0502050306030303" pitchFamily="18" charset="0"/>
              </a:rPr>
              <a:t>);</a:t>
            </a:r>
          </a:p>
          <a:p>
            <a:pPr marL="0" indent="0" algn="just" eaLnBrk="1" hangingPunct="1">
              <a:lnSpc>
                <a:spcPct val="80000"/>
              </a:lnSpc>
              <a:buFontTx/>
              <a:buNone/>
            </a:pPr>
            <a:endParaRPr lang="ka-GE" altLang="en-US" sz="1600" dirty="0">
              <a:latin typeface="Sylfaen" panose="010A0502050306030303" pitchFamily="18" charset="0"/>
            </a:endParaRPr>
          </a:p>
          <a:p>
            <a:pPr marL="0" indent="0" algn="just" eaLnBrk="1" hangingPunct="1">
              <a:lnSpc>
                <a:spcPct val="80000"/>
              </a:lnSpc>
            </a:pPr>
            <a:r>
              <a:rPr lang="ka-GE" altLang="en-US" sz="2000" i="1" u="sng" dirty="0">
                <a:latin typeface="Sylfaen" panose="010A0502050306030303" pitchFamily="18" charset="0"/>
              </a:rPr>
              <a:t>მიზეზ-შედეგობრივი კავშირი </a:t>
            </a:r>
            <a:r>
              <a:rPr lang="ka-GE" altLang="en-US" sz="1600" dirty="0">
                <a:latin typeface="Sylfaen" panose="010A0502050306030303" pitchFamily="18" charset="0"/>
              </a:rPr>
              <a:t>-</a:t>
            </a:r>
            <a:r>
              <a:rPr lang="ka-GE" altLang="en-US" sz="1400" dirty="0">
                <a:latin typeface="Sylfaen" panose="010A0502050306030303" pitchFamily="18" charset="0"/>
              </a:rPr>
              <a:t> </a:t>
            </a:r>
            <a:r>
              <a:rPr lang="ka-GE" altLang="en-US" sz="1600" dirty="0">
                <a:latin typeface="Sylfaen" panose="010A0502050306030303" pitchFamily="18" charset="0"/>
              </a:rPr>
              <a:t>კავშირი/დამოკიდებულება, როდესაც ერთი ცვლადი იწვევს</a:t>
            </a:r>
            <a:r>
              <a:rPr lang="en-US" altLang="en-US" sz="1600" dirty="0">
                <a:latin typeface="Sylfaen" panose="010A0502050306030303" pitchFamily="18" charset="0"/>
              </a:rPr>
              <a:t> </a:t>
            </a:r>
            <a:r>
              <a:rPr lang="ka-GE" altLang="en-US" sz="1600" dirty="0">
                <a:latin typeface="Sylfaen" panose="010A0502050306030303" pitchFamily="18" charset="0"/>
              </a:rPr>
              <a:t>მეორის </a:t>
            </a:r>
            <a:r>
              <a:rPr lang="en-US" altLang="en-US" sz="1600" dirty="0" err="1">
                <a:latin typeface="Sylfaen" panose="010A0502050306030303" pitchFamily="18" charset="0"/>
              </a:rPr>
              <a:t>დადგომას</a:t>
            </a:r>
            <a:r>
              <a:rPr lang="en-US" altLang="en-US" sz="1600" dirty="0">
                <a:latin typeface="Sylfaen" panose="010A0502050306030303" pitchFamily="18" charset="0"/>
              </a:rPr>
              <a:t> (</a:t>
            </a:r>
            <a:r>
              <a:rPr lang="ka-GE" altLang="en-US" sz="1600" dirty="0">
                <a:latin typeface="Sylfaen" panose="010A0502050306030303" pitchFamily="18" charset="0"/>
              </a:rPr>
              <a:t>მაგ., </a:t>
            </a:r>
            <a:r>
              <a:rPr lang="en-US" altLang="en-US" sz="1600" dirty="0" err="1">
                <a:latin typeface="Sylfaen" panose="010A0502050306030303" pitchFamily="18" charset="0"/>
              </a:rPr>
              <a:t>მოწევა</a:t>
            </a:r>
            <a:r>
              <a:rPr lang="en-US" altLang="en-US" sz="1600" dirty="0">
                <a:latin typeface="Sylfaen" panose="010A0502050306030303" pitchFamily="18" charset="0"/>
              </a:rPr>
              <a:t> </a:t>
            </a:r>
            <a:r>
              <a:rPr lang="en-US" altLang="en-US" sz="1600" dirty="0">
                <a:latin typeface="Sylfaen" panose="010A0502050306030303" pitchFamily="18" charset="0"/>
                <a:sym typeface="Wingdings" panose="05000000000000000000" pitchFamily="2" charset="2"/>
              </a:rPr>
              <a:t> </a:t>
            </a:r>
            <a:r>
              <a:rPr lang="ka-GE" altLang="en-US" sz="1600" dirty="0">
                <a:latin typeface="Sylfaen" panose="010A0502050306030303" pitchFamily="18" charset="0"/>
                <a:sym typeface="Wingdings" panose="05000000000000000000" pitchFamily="2" charset="2"/>
              </a:rPr>
              <a:t>ფილტვის კიბო)</a:t>
            </a:r>
            <a:endParaRPr lang="ka-GE" altLang="en-US" sz="1600" dirty="0">
              <a:latin typeface="Sylfaen" panose="010A0502050306030303" pitchFamily="18" charset="0"/>
            </a:endParaRPr>
          </a:p>
          <a:p>
            <a:pPr marL="0" indent="0" algn="just" eaLnBrk="1" hangingPunct="1">
              <a:lnSpc>
                <a:spcPct val="90000"/>
              </a:lnSpc>
            </a:pPr>
            <a:endParaRPr lang="en-US" altLang="en-US" sz="1600" dirty="0">
              <a:latin typeface="Sylfaen" panose="010A0502050306030303" pitchFamily="18" charset="0"/>
            </a:endParaRPr>
          </a:p>
          <a:p>
            <a:pPr marL="0" indent="0" algn="just" eaLnBrk="1" hangingPunct="1">
              <a:buFontTx/>
              <a:buNone/>
            </a:pPr>
            <a:endParaRPr lang="en-US" altLang="en-US" sz="2800" dirty="0">
              <a:latin typeface="Sylfaen" panose="010A05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35F48-A1C4-40F7-B360-6C5436869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107462"/>
            <a:ext cx="4680520" cy="129614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ECF1754B-EAFC-44D2-AD30-2FD735B2DF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pPr eaLnBrk="1" hangingPunct="1"/>
            <a:r>
              <a:rPr lang="ka-GE" altLang="en-US" sz="3600" dirty="0"/>
              <a:t>ტერმინთა განმარტებები</a:t>
            </a:r>
            <a:endParaRPr lang="en-US" altLang="en-US" sz="3600" dirty="0"/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6D742D0E-6895-46CB-AF9D-27F73538F2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52736"/>
            <a:ext cx="8229600" cy="5689377"/>
          </a:xfrm>
        </p:spPr>
        <p:txBody>
          <a:bodyPr/>
          <a:lstStyle/>
          <a:p>
            <a:pPr algn="just" eaLnBrk="1" hangingPunct="1"/>
            <a:r>
              <a:rPr lang="ka-GE" altLang="en-US" sz="1800" i="1" u="sng" dirty="0">
                <a:latin typeface="Sylfaen" panose="010A0502050306030303" pitchFamily="18" charset="0"/>
              </a:rPr>
              <a:t>რეპრეზენტატულობა</a:t>
            </a:r>
            <a:r>
              <a:rPr lang="en-US" altLang="en-US" sz="1400" dirty="0">
                <a:latin typeface="Sylfaen" panose="010A0502050306030303" pitchFamily="18" charset="0"/>
              </a:rPr>
              <a:t> - </a:t>
            </a:r>
            <a:r>
              <a:rPr lang="ka-GE" altLang="en-US" sz="1400" dirty="0">
                <a:latin typeface="Sylfaen" panose="010A0502050306030303" pitchFamily="18" charset="0"/>
              </a:rPr>
              <a:t>რამდენად არის შენარჩევი რეპრეზენტატული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ka-GE" altLang="en-US" sz="1400" dirty="0">
                <a:latin typeface="Sylfaen" panose="010A0502050306030303" pitchFamily="18" charset="0"/>
              </a:rPr>
              <a:t>(წარმომადგენლობითი) სრული პოპულაციისა</a:t>
            </a:r>
          </a:p>
          <a:p>
            <a:pPr algn="just" eaLnBrk="1" hangingPunct="1"/>
            <a:endParaRPr lang="en-US" altLang="en-US" sz="2000" i="1" u="sng" dirty="0">
              <a:latin typeface="Sylfaen" panose="010A0502050306030303" pitchFamily="18" charset="0"/>
            </a:endParaRPr>
          </a:p>
          <a:p>
            <a:pPr algn="just" eaLnBrk="1" hangingPunct="1"/>
            <a:endParaRPr lang="en-US" altLang="en-US" sz="2000" i="1" u="sng" dirty="0">
              <a:latin typeface="Sylfaen" panose="010A0502050306030303" pitchFamily="18" charset="0"/>
            </a:endParaRPr>
          </a:p>
          <a:p>
            <a:pPr algn="just" eaLnBrk="1" hangingPunct="1"/>
            <a:endParaRPr lang="en-US" altLang="en-US" sz="2000" i="1" u="sng" dirty="0">
              <a:latin typeface="Sylfaen" panose="010A0502050306030303" pitchFamily="18" charset="0"/>
            </a:endParaRPr>
          </a:p>
          <a:p>
            <a:pPr algn="just" eaLnBrk="1" hangingPunct="1"/>
            <a:endParaRPr lang="en-US" altLang="en-US" sz="2000" i="1" u="sng" dirty="0">
              <a:latin typeface="Sylfaen" panose="010A0502050306030303" pitchFamily="18" charset="0"/>
            </a:endParaRPr>
          </a:p>
          <a:p>
            <a:pPr algn="just" eaLnBrk="1" hangingPunct="1"/>
            <a:endParaRPr lang="en-US" altLang="en-US" sz="1800" i="1" u="sng" dirty="0">
              <a:latin typeface="Sylfaen" panose="010A0502050306030303" pitchFamily="18" charset="0"/>
            </a:endParaRPr>
          </a:p>
          <a:p>
            <a:pPr algn="just" eaLnBrk="1" hangingPunct="1"/>
            <a:endParaRPr lang="en-US" altLang="en-US" sz="1800" i="1" u="sng" dirty="0">
              <a:latin typeface="Sylfaen" panose="010A0502050306030303" pitchFamily="18" charset="0"/>
            </a:endParaRPr>
          </a:p>
          <a:p>
            <a:pPr algn="just" eaLnBrk="1" hangingPunct="1"/>
            <a:r>
              <a:rPr lang="ka-GE" altLang="en-US" sz="1800" i="1" u="sng" dirty="0">
                <a:latin typeface="Sylfaen" panose="010A0502050306030303" pitchFamily="18" charset="0"/>
              </a:rPr>
              <a:t>გენერალიზაცია</a:t>
            </a:r>
            <a:r>
              <a:rPr lang="ka-GE" altLang="en-US" sz="1800" dirty="0">
                <a:latin typeface="Sylfaen" panose="010A0502050306030303" pitchFamily="18" charset="0"/>
              </a:rPr>
              <a:t> </a:t>
            </a:r>
            <a:r>
              <a:rPr lang="ka-GE" altLang="en-US" sz="1400" dirty="0">
                <a:latin typeface="Sylfaen" panose="010A0502050306030303" pitchFamily="18" charset="0"/>
              </a:rPr>
              <a:t>- რამდენად შეგვიძლია შედეგების განზოგადება სრულ პოპულაციაზე </a:t>
            </a:r>
          </a:p>
          <a:p>
            <a:pPr algn="just" eaLnBrk="1" hangingPunct="1"/>
            <a:r>
              <a:rPr lang="ka-GE" altLang="en-US" sz="1800" i="1" u="sng" dirty="0">
                <a:latin typeface="Sylfaen" panose="010A0502050306030303" pitchFamily="18" charset="0"/>
              </a:rPr>
              <a:t>რანდომიზაცია</a:t>
            </a:r>
            <a:r>
              <a:rPr lang="ka-GE" altLang="en-US" sz="1400" i="1" u="sng" dirty="0">
                <a:latin typeface="Sylfaen" panose="010A0502050306030303" pitchFamily="18" charset="0"/>
              </a:rPr>
              <a:t> </a:t>
            </a:r>
            <a:r>
              <a:rPr lang="ka-GE" altLang="en-US" sz="1400" dirty="0">
                <a:latin typeface="Sylfaen" panose="010A0502050306030303" pitchFamily="18" charset="0"/>
              </a:rPr>
              <a:t>- </a:t>
            </a:r>
            <a:r>
              <a:rPr lang="en-US" altLang="en-US" sz="1400" dirty="0" err="1">
                <a:latin typeface="Sylfaen" panose="010A0502050306030303" pitchFamily="18" charset="0"/>
              </a:rPr>
              <a:t>პროცესი</a:t>
            </a:r>
            <a:r>
              <a:rPr lang="en-US" altLang="en-US" sz="1400" dirty="0">
                <a:latin typeface="Sylfaen" panose="010A0502050306030303" pitchFamily="18" charset="0"/>
              </a:rPr>
              <a:t>, </a:t>
            </a:r>
            <a:r>
              <a:rPr lang="en-US" altLang="en-US" sz="1400" dirty="0" err="1">
                <a:latin typeface="Sylfaen" panose="010A0502050306030303" pitchFamily="18" charset="0"/>
              </a:rPr>
              <a:t>რომლის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შედეგადაც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ka-GE" altLang="en-US" sz="1400" dirty="0">
                <a:latin typeface="Sylfaen" panose="010A0502050306030303" pitchFamily="18" charset="0"/>
              </a:rPr>
              <a:t>კვლევის </a:t>
            </a:r>
            <a:r>
              <a:rPr lang="en-US" altLang="en-US" sz="1400" dirty="0" err="1">
                <a:latin typeface="Sylfaen" panose="010A0502050306030303" pitchFamily="18" charset="0"/>
              </a:rPr>
              <a:t>მონაწილეები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ნაწილდებიან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ჯგუფებში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შემთხვევითობის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პრინციპის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დაცვით</a:t>
            </a:r>
            <a:endParaRPr lang="ka-GE" altLang="en-US" sz="1400" dirty="0">
              <a:latin typeface="Sylfaen" panose="010A0502050306030303" pitchFamily="18" charset="0"/>
            </a:endParaRPr>
          </a:p>
          <a:p>
            <a:pPr algn="just" eaLnBrk="1" hangingPunct="1"/>
            <a:r>
              <a:rPr lang="en-US" altLang="en-US" sz="1800" i="1" u="sng" dirty="0" err="1">
                <a:latin typeface="Sylfaen" panose="010A0502050306030303" pitchFamily="18" charset="0"/>
              </a:rPr>
              <a:t>ნარკოტიკის</a:t>
            </a:r>
            <a:r>
              <a:rPr lang="en-US" altLang="en-US" sz="1800" i="1" u="sng" dirty="0">
                <a:latin typeface="Sylfaen" panose="010A0502050306030303" pitchFamily="18" charset="0"/>
              </a:rPr>
              <a:t> </a:t>
            </a:r>
            <a:r>
              <a:rPr lang="en-US" altLang="en-US" sz="1800" i="1" u="sng" dirty="0" err="1">
                <a:latin typeface="Sylfaen" panose="010A0502050306030303" pitchFamily="18" charset="0"/>
              </a:rPr>
              <a:t>მაღალი</a:t>
            </a:r>
            <a:r>
              <a:rPr lang="en-US" altLang="en-US" sz="1800" i="1" u="sng" dirty="0">
                <a:latin typeface="Sylfaen" panose="010A0502050306030303" pitchFamily="18" charset="0"/>
              </a:rPr>
              <a:t> </a:t>
            </a:r>
            <a:r>
              <a:rPr lang="en-US" altLang="en-US" sz="1800" i="1" u="sng" dirty="0" err="1">
                <a:latin typeface="Sylfaen" panose="010A0502050306030303" pitchFamily="18" charset="0"/>
              </a:rPr>
              <a:t>რისკის</a:t>
            </a:r>
            <a:r>
              <a:rPr lang="en-US" altLang="en-US" sz="1800" i="1" u="sng" dirty="0">
                <a:latin typeface="Sylfaen" panose="010A0502050306030303" pitchFamily="18" charset="0"/>
              </a:rPr>
              <a:t> </a:t>
            </a:r>
            <a:r>
              <a:rPr lang="en-US" altLang="en-US" sz="1800" i="1" u="sng" dirty="0" err="1">
                <a:latin typeface="Sylfaen" panose="010A0502050306030303" pitchFamily="18" charset="0"/>
              </a:rPr>
              <a:t>მოხმარება</a:t>
            </a:r>
            <a:r>
              <a:rPr lang="en-US" altLang="en-US" sz="1800" i="1" u="sng" dirty="0">
                <a:latin typeface="Sylfaen" panose="010A0502050306030303" pitchFamily="18" charset="0"/>
              </a:rPr>
              <a:t> </a:t>
            </a:r>
            <a:r>
              <a:rPr lang="en-US" altLang="en-US" sz="1400" dirty="0">
                <a:latin typeface="Sylfaen" panose="010A0502050306030303" pitchFamily="18" charset="0"/>
              </a:rPr>
              <a:t>- </a:t>
            </a:r>
            <a:r>
              <a:rPr lang="en-US" altLang="en-US" sz="1400" dirty="0" err="1">
                <a:latin typeface="Sylfaen" panose="010A0502050306030303" pitchFamily="18" charset="0"/>
              </a:rPr>
              <a:t>ნარკოტიკის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განმეორებითი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მოხმარება</a:t>
            </a:r>
            <a:r>
              <a:rPr lang="en-US" altLang="en-US" sz="1400" dirty="0">
                <a:latin typeface="Sylfaen" panose="010A0502050306030303" pitchFamily="18" charset="0"/>
              </a:rPr>
              <a:t>, </a:t>
            </a:r>
            <a:r>
              <a:rPr lang="en-US" altLang="en-US" sz="1400" dirty="0" err="1">
                <a:latin typeface="Sylfaen" panose="010A0502050306030303" pitchFamily="18" charset="0"/>
              </a:rPr>
              <a:t>რომელიც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ზიანს</a:t>
            </a:r>
            <a:r>
              <a:rPr lang="en-US" altLang="en-US" sz="1400" dirty="0">
                <a:latin typeface="Sylfaen" panose="010A0502050306030303" pitchFamily="18" charset="0"/>
              </a:rPr>
              <a:t> (</a:t>
            </a:r>
            <a:r>
              <a:rPr lang="en-US" altLang="en-US" sz="1400" dirty="0" err="1">
                <a:latin typeface="Sylfaen" panose="010A0502050306030303" pitchFamily="18" charset="0"/>
              </a:rPr>
              <a:t>ნეგატიურ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შედეგებს</a:t>
            </a:r>
            <a:r>
              <a:rPr lang="en-US" altLang="en-US" sz="1400" dirty="0">
                <a:latin typeface="Sylfaen" panose="010A0502050306030303" pitchFamily="18" charset="0"/>
              </a:rPr>
              <a:t>) </a:t>
            </a:r>
            <a:r>
              <a:rPr lang="en-US" altLang="en-US" sz="1400" dirty="0" err="1">
                <a:latin typeface="Sylfaen" panose="010A0502050306030303" pitchFamily="18" charset="0"/>
              </a:rPr>
              <a:t>უქმნის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პირს</a:t>
            </a:r>
            <a:r>
              <a:rPr lang="en-US" altLang="en-US" sz="1400" dirty="0">
                <a:latin typeface="Sylfaen" panose="010A0502050306030303" pitchFamily="18" charset="0"/>
              </a:rPr>
              <a:t>  (</a:t>
            </a:r>
            <a:r>
              <a:rPr lang="en-US" altLang="en-US" sz="1400" dirty="0" err="1">
                <a:latin typeface="Sylfaen" panose="010A0502050306030303" pitchFamily="18" charset="0"/>
              </a:rPr>
              <a:t>დამოკიდებულების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ჩათვლით</a:t>
            </a:r>
            <a:r>
              <a:rPr lang="en-US" altLang="en-US" sz="1400" dirty="0">
                <a:latin typeface="Sylfaen" panose="010A0502050306030303" pitchFamily="18" charset="0"/>
              </a:rPr>
              <a:t>. </a:t>
            </a:r>
            <a:r>
              <a:rPr lang="en-US" altLang="en-US" sz="1400" dirty="0" err="1">
                <a:latin typeface="Sylfaen" panose="010A0502050306030303" pitchFamily="18" charset="0"/>
              </a:rPr>
              <a:t>თუმცა</a:t>
            </a:r>
            <a:r>
              <a:rPr lang="en-US" altLang="en-US" sz="1400" dirty="0">
                <a:latin typeface="Sylfaen" panose="010A0502050306030303" pitchFamily="18" charset="0"/>
              </a:rPr>
              <a:t>, </a:t>
            </a:r>
            <a:r>
              <a:rPr lang="en-US" altLang="en-US" sz="1400" dirty="0" err="1">
                <a:latin typeface="Sylfaen" panose="010A0502050306030303" pitchFamily="18" charset="0"/>
              </a:rPr>
              <a:t>ამასთანავე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ჯანმრთელობის</a:t>
            </a:r>
            <a:r>
              <a:rPr lang="en-US" altLang="en-US" sz="1400" dirty="0">
                <a:latin typeface="Sylfaen" panose="010A0502050306030303" pitchFamily="18" charset="0"/>
              </a:rPr>
              <a:t>, </a:t>
            </a:r>
            <a:r>
              <a:rPr lang="en-US" altLang="en-US" sz="1400" dirty="0" err="1">
                <a:latin typeface="Sylfaen" panose="010A0502050306030303" pitchFamily="18" charset="0"/>
              </a:rPr>
              <a:t>ფსიქოლოგიური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ან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სოციალური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სახის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პრობლემებსაც</a:t>
            </a:r>
            <a:r>
              <a:rPr lang="en-US" altLang="en-US" sz="1400" dirty="0">
                <a:latin typeface="Sylfaen" panose="010A0502050306030303" pitchFamily="18" charset="0"/>
              </a:rPr>
              <a:t>) </a:t>
            </a:r>
            <a:r>
              <a:rPr lang="en-US" altLang="en-US" sz="1400" dirty="0" err="1">
                <a:latin typeface="Sylfaen" panose="010A0502050306030303" pitchFamily="18" charset="0"/>
              </a:rPr>
              <a:t>ან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პირს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აყენებს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ამგვარი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ზიანის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განცდის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მაღალი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რისკის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ქვეშ</a:t>
            </a:r>
            <a:r>
              <a:rPr lang="en-US" altLang="en-US" sz="1400" dirty="0">
                <a:latin typeface="Sylfaen" panose="010A0502050306030303" pitchFamily="18" charset="0"/>
              </a:rPr>
              <a:t>.</a:t>
            </a:r>
          </a:p>
          <a:p>
            <a:pPr algn="just" eaLnBrk="1" hangingPunct="1"/>
            <a:endParaRPr lang="en-US" altLang="en-US" sz="1600" dirty="0">
              <a:latin typeface="Sylfaen" panose="010A05020503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0E829-2331-4EBA-A409-EE785821B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700808"/>
            <a:ext cx="6408712" cy="201622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F5BF04E1-0286-4552-8988-EE00F6CF8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51425" cy="850900"/>
          </a:xfrm>
        </p:spPr>
        <p:txBody>
          <a:bodyPr/>
          <a:lstStyle/>
          <a:p>
            <a:pPr algn="l"/>
            <a:r>
              <a:rPr lang="ka-GE" altLang="en-US" sz="3600"/>
              <a:t>კვლევის დიზაინის შერჩევა</a:t>
            </a:r>
            <a:endParaRPr lang="en-US" altLang="en-US" sz="3600"/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2FDF51C2-1EFA-4E5B-A025-2988E0892B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420938"/>
            <a:ext cx="8229600" cy="3756025"/>
          </a:xfrm>
        </p:spPr>
        <p:txBody>
          <a:bodyPr/>
          <a:lstStyle/>
          <a:p>
            <a:pPr algn="just"/>
            <a:r>
              <a:rPr lang="ka-GE" altLang="en-US" sz="2000" dirty="0"/>
              <a:t>კვლევის დიზაინი ლოგიკური მოდელია, რომელიც ეხმარება მკვლევარს კვლევის პროცესის სხვადასხვა საფეხურზე </a:t>
            </a:r>
          </a:p>
          <a:p>
            <a:pPr algn="just"/>
            <a:r>
              <a:rPr lang="ka-GE" altLang="en-US" sz="2000" dirty="0"/>
              <a:t>კვლევის მიზნების დადგენის შემდეგ, მკვლევარისათვის პირველ ამოცანას კვლევის შესაბამისი დიზაინის არჩევა წარმოადგენს</a:t>
            </a:r>
          </a:p>
          <a:p>
            <a:pPr algn="just"/>
            <a:r>
              <a:rPr lang="ka-GE" altLang="en-US" sz="2000" dirty="0"/>
              <a:t>მას შემდეგ, რაც კვლევის დიზაინი შეირჩევა, მკვლევარმა უკვე იცის, თუ როგორ ჩაატაროს კვლევა</a:t>
            </a:r>
          </a:p>
          <a:p>
            <a:r>
              <a:rPr lang="ka-GE" altLang="en-US" sz="2000" dirty="0"/>
              <a:t>კვლევის დიზანის შერჩევისას შემდეგი კრიტერიუმები უნდა იყოს გათვალისწინებული:</a:t>
            </a:r>
          </a:p>
          <a:p>
            <a:pPr marL="857250" lvl="1" indent="-457200">
              <a:buFontTx/>
              <a:buAutoNum type="arabicPeriod"/>
            </a:pPr>
            <a:r>
              <a:rPr lang="ka-GE" altLang="en-US" sz="1600" i="1" dirty="0"/>
              <a:t>საკვლევი პრობლემა</a:t>
            </a:r>
          </a:p>
          <a:p>
            <a:pPr marL="857250" lvl="1" indent="-457200">
              <a:buFontTx/>
              <a:buAutoNum type="arabicPeriod"/>
            </a:pPr>
            <a:r>
              <a:rPr lang="ka-GE" altLang="en-US" sz="1600" i="1" dirty="0"/>
              <a:t>მკვლევარის პირადი გამოცდილება</a:t>
            </a:r>
          </a:p>
          <a:p>
            <a:pPr marL="857250" lvl="1" indent="-457200">
              <a:buFontTx/>
              <a:buAutoNum type="arabicPeriod"/>
            </a:pPr>
            <a:r>
              <a:rPr lang="ka-GE" altLang="en-US" sz="1600" i="1" dirty="0"/>
              <a:t>კვლევისთვის საჭირო რესურსების ხელმისაწვდომობა</a:t>
            </a:r>
            <a:endParaRPr lang="en-US" altLang="en-US" sz="2000" dirty="0"/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363A1B80-6766-4705-B304-E2C813649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0"/>
            <a:ext cx="36258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E8FDD5C-222E-4130-B145-01CCA837E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2320" y="5229200"/>
            <a:ext cx="1054472" cy="105447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91B81E10-6B28-4809-8909-A8A7A898E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9913" y="188913"/>
            <a:ext cx="8004175" cy="796925"/>
          </a:xfrm>
        </p:spPr>
        <p:txBody>
          <a:bodyPr/>
          <a:lstStyle/>
          <a:p>
            <a:r>
              <a:rPr lang="ka-GE" altLang="en-US" sz="3200" i="1"/>
              <a:t>რომელი დიზაინი გვჭირდება?</a:t>
            </a:r>
            <a:endParaRPr lang="en-US" altLang="en-US" i="1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6117067-2EA1-4889-A8A0-170BF68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84" y="1452740"/>
            <a:ext cx="6566012" cy="212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66309-B2B0-40DC-8388-E46306368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3717032"/>
            <a:ext cx="8784976" cy="2952055"/>
          </a:xfrm>
        </p:spPr>
        <p:txBody>
          <a:bodyPr/>
          <a:lstStyle/>
          <a:p>
            <a:pPr>
              <a:buFontTx/>
              <a:buNone/>
            </a:pPr>
            <a:r>
              <a:rPr lang="ka-GE" altLang="en-US" sz="1800" b="1" u="sng" dirty="0"/>
              <a:t>რაოდენობრივი კვლევის დიზაინი </a:t>
            </a:r>
            <a:r>
              <a:rPr lang="ka-GE" altLang="en-US" sz="1800" dirty="0"/>
              <a:t>უნდა გამოვიყენოთ, როცა გვსურს:</a:t>
            </a:r>
          </a:p>
          <a:p>
            <a:pPr lvl="1"/>
            <a:r>
              <a:rPr lang="ka-GE" altLang="en-US" sz="1600" dirty="0"/>
              <a:t>შევაფასოთ კონკრეტული პრობლემის (მაგ., დაავადების) გავრცელება/პრევალენტობა;</a:t>
            </a:r>
          </a:p>
          <a:p>
            <a:pPr lvl="1"/>
            <a:r>
              <a:rPr lang="ka-GE" altLang="en-US" sz="1600" dirty="0"/>
              <a:t>შევაფასოთ ცვლადებს შორის (რისკ ფაქტორს და დაავადებას შორის) ასოციაცია;</a:t>
            </a:r>
          </a:p>
          <a:p>
            <a:pPr lvl="1"/>
            <a:r>
              <a:rPr lang="ka-GE" altLang="en-US" sz="1600" dirty="0"/>
              <a:t>დავადგინოთ ახალი წამლის, ვაქცინის და ა.შ. ეფექტურობა.</a:t>
            </a:r>
          </a:p>
          <a:p>
            <a:pPr marL="0" indent="0">
              <a:buNone/>
            </a:pPr>
            <a:endParaRPr lang="ka-GE" altLang="en-US" sz="1600" dirty="0"/>
          </a:p>
          <a:p>
            <a:r>
              <a:rPr lang="ka-GE" altLang="en-US" sz="1800" dirty="0"/>
              <a:t>რაოდენობრივი კვლევის ძირითადი სახეებია: ჯვარედინ-სექციური, შემთხვევა-კონტროლი, კოჰორტული და ინტერვენციული/ექსპერიმენტული კვლევები.</a:t>
            </a:r>
            <a:endParaRPr lang="en-US" altLang="en-US" sz="1800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D08CA0-ADC0-436B-AE6B-A690576E8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5353" y="985838"/>
            <a:ext cx="712727" cy="71272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38E4B9ED-532A-4151-9B72-CFAD22821F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6600"/>
          </a:xfrm>
        </p:spPr>
        <p:txBody>
          <a:bodyPr/>
          <a:lstStyle/>
          <a:p>
            <a:r>
              <a:rPr lang="ka-GE" altLang="en-US" sz="3200" i="1"/>
              <a:t>რომელი დიზაინი გვჭირდება?</a:t>
            </a:r>
            <a:endParaRPr lang="en-US" altLang="en-US" sz="3200" i="1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4FED309-9D97-4557-A16E-E00DC0F1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515474" cy="281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3">
            <a:extLst>
              <a:ext uri="{FF2B5EF4-FFF2-40B4-BE49-F238E27FC236}">
                <a16:creationId xmlns:a16="http://schemas.microsoft.com/office/drawing/2014/main" id="{86CDE297-5148-4E3C-B3C2-EEC1775CD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5383213"/>
            <a:ext cx="45370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a-GE" altLang="en-US" sz="1800" b="1">
                <a:solidFill>
                  <a:srgbClr val="FF0000"/>
                </a:solidFill>
              </a:rPr>
              <a:t>დაიმახსოვრეთ! </a:t>
            </a:r>
            <a:r>
              <a:rPr lang="ka-GE" altLang="en-US" sz="1800"/>
              <a:t>- რაოდენობრივი კვლევა პასუხობს კითხვებს: „</a:t>
            </a:r>
            <a:r>
              <a:rPr lang="ka-GE" altLang="en-US" sz="1800" i="1"/>
              <a:t>რა</a:t>
            </a:r>
            <a:r>
              <a:rPr lang="ka-GE" altLang="en-US" sz="1800"/>
              <a:t>“ და „</a:t>
            </a:r>
            <a:r>
              <a:rPr lang="ka-GE" altLang="en-US" sz="1800" i="1"/>
              <a:t>რამდენი</a:t>
            </a:r>
            <a:r>
              <a:rPr lang="ka-GE" altLang="en-US" sz="1800"/>
              <a:t>“; თვისებრივი კი - „</a:t>
            </a:r>
            <a:r>
              <a:rPr lang="ka-GE" altLang="en-US" sz="1800" i="1"/>
              <a:t>როგორ</a:t>
            </a:r>
            <a:r>
              <a:rPr lang="ka-GE" altLang="en-US" sz="1800"/>
              <a:t>“ და „</a:t>
            </a:r>
            <a:r>
              <a:rPr lang="ka-GE" altLang="en-US" sz="1800" i="1"/>
              <a:t>რატომ</a:t>
            </a:r>
            <a:r>
              <a:rPr lang="ka-GE" altLang="en-US" sz="1800"/>
              <a:t>“.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73A0E-F4A5-4D71-AF86-633E6A434259}"/>
              </a:ext>
            </a:extLst>
          </p:cNvPr>
          <p:cNvSpPr txBox="1"/>
          <p:nvPr/>
        </p:nvSpPr>
        <p:spPr>
          <a:xfrm>
            <a:off x="250825" y="1011238"/>
            <a:ext cx="381635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</a:pPr>
            <a:endParaRPr lang="ka-GE" altLang="en-US" b="1" u="sng" dirty="0">
              <a:latin typeface="Bookman Old Style" panose="02050604050505020204" pitchFamily="18" charset="0"/>
            </a:endParaRPr>
          </a:p>
          <a:p>
            <a:pPr marL="0" indent="0">
              <a:buFontTx/>
              <a:buNone/>
            </a:pPr>
            <a:r>
              <a:rPr lang="ka-GE" altLang="en-US" sz="2000" b="1" u="sng" dirty="0">
                <a:latin typeface="Bookman Old Style" panose="02050604050505020204" pitchFamily="18" charset="0"/>
              </a:rPr>
              <a:t>თვისებრივი კვლევის დიზაინი </a:t>
            </a:r>
            <a:r>
              <a:rPr lang="ka-GE" altLang="en-US" dirty="0">
                <a:latin typeface="Bookman Old Style" panose="02050604050505020204" pitchFamily="18" charset="0"/>
              </a:rPr>
              <a:t>რეკომენდირებულია გამოვიყენოთ, როდესაც:</a:t>
            </a:r>
            <a:br>
              <a:rPr lang="ka-GE" altLang="en-US" dirty="0">
                <a:latin typeface="Bookman Old Style" panose="02050604050505020204" pitchFamily="18" charset="0"/>
              </a:rPr>
            </a:br>
            <a:endParaRPr lang="ka-GE" altLang="en-US" dirty="0">
              <a:latin typeface="Bookman Old Style" panose="0205060405050502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ka-GE" altLang="en-US" sz="1600" dirty="0">
                <a:latin typeface="Times New Roman" panose="02020603050405020304" pitchFamily="18" charset="0"/>
              </a:rPr>
              <a:t>საკვლევი საკითხი ახალია;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ka-GE" altLang="en-US" sz="1600" dirty="0">
                <a:latin typeface="Times New Roman" panose="02020603050405020304" pitchFamily="18" charset="0"/>
              </a:rPr>
              <a:t>მოცემული საკითხის შესწავლა არასდროს მომხდარა კვლევისათვის შერჩეული ადამიანების ჯგუფთან;</a:t>
            </a:r>
          </a:p>
          <a:p>
            <a:pPr marL="0" indent="0"/>
            <a:endParaRPr lang="ka-GE" altLang="en-US" sz="1600" dirty="0">
              <a:latin typeface="Bookman Old Style" panose="02050604050505020204" pitchFamily="18" charset="0"/>
            </a:endParaRPr>
          </a:p>
          <a:p>
            <a:pPr marL="0" indent="0"/>
            <a:endParaRPr lang="ka-GE" altLang="en-US" sz="18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altLang="en-US" sz="1800" dirty="0">
                <a:latin typeface="Bookman Old Style" panose="02050604050505020204" pitchFamily="18" charset="0"/>
              </a:rPr>
              <a:t>თვისებრივი დიზაინის კვლევის ძირითადი სახეებია: ეთნოგრაფიული, მონაწილეობითი კვლევები</a:t>
            </a:r>
            <a:r>
              <a:rPr lang="en-US" altLang="en-US" sz="1800" dirty="0">
                <a:latin typeface="Bookman Old Style" panose="02050604050505020204" pitchFamily="18" charset="0"/>
              </a:rPr>
              <a:t>, </a:t>
            </a:r>
            <a:r>
              <a:rPr lang="ka-GE" altLang="en-US" sz="1800" dirty="0">
                <a:latin typeface="Bookman Old Style" panose="02050604050505020204" pitchFamily="18" charset="0"/>
              </a:rPr>
              <a:t>კონტენტ ანალიზი, შემთხვევის შესწავლა და სხვ.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672205-D727-45E4-8974-64D1FFCAA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0352" y="808037"/>
            <a:ext cx="884803" cy="88480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995CB1F0-CEF6-4490-8515-C91956EB14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40425" y="333375"/>
            <a:ext cx="2952750" cy="2016125"/>
          </a:xfrm>
        </p:spPr>
        <p:txBody>
          <a:bodyPr/>
          <a:lstStyle/>
          <a:p>
            <a:r>
              <a:rPr lang="ka-GE" altLang="en-US" sz="2800" i="1"/>
              <a:t>რომელი დიზაინი გვჭირდება?</a:t>
            </a:r>
            <a:endParaRPr lang="en-US" altLang="en-US" sz="2800" i="1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48F0943B-BB6D-4A4B-B6F0-9EB8BA3709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2492896"/>
            <a:ext cx="8947150" cy="4249217"/>
          </a:xfrm>
        </p:spPr>
        <p:txBody>
          <a:bodyPr/>
          <a:lstStyle/>
          <a:p>
            <a:pPr algn="just"/>
            <a:r>
              <a:rPr lang="ka-GE" altLang="en-US" sz="1800" b="1" u="sng" dirty="0">
                <a:latin typeface="Sylfaen" panose="010A0502050306030303" pitchFamily="18" charset="0"/>
              </a:rPr>
              <a:t>შერეული მეთოდის </a:t>
            </a:r>
            <a:r>
              <a:rPr lang="ka-GE" altLang="en-US" sz="1800" dirty="0">
                <a:latin typeface="Sylfaen" panose="010A0502050306030303" pitchFamily="18" charset="0"/>
              </a:rPr>
              <a:t>გამოყენება რეკომენდირებულია მაშინ, როცა მხოლოდ რაოდენობრივი ან თვისებრივი მეთოდის გამოყენება ვერ პასუხობს საკვლევ პრობლემას. ხოლო ორივე მეთოდის ინტეგრაცია უფრო სრული და სინერგიული მონაცემების მიღებას ხდის შესაძლებელს. </a:t>
            </a:r>
          </a:p>
          <a:p>
            <a:endParaRPr lang="ka-GE" altLang="en-US" sz="1800" dirty="0">
              <a:latin typeface="Sylfaen" panose="010A0502050306030303" pitchFamily="18" charset="0"/>
            </a:endParaRPr>
          </a:p>
          <a:p>
            <a:pPr algn="just">
              <a:buFontTx/>
              <a:buNone/>
            </a:pPr>
            <a:r>
              <a:rPr lang="ka-GE" altLang="en-US" sz="1800" dirty="0">
                <a:latin typeface="Sylfaen" panose="010A0502050306030303" pitchFamily="18" charset="0"/>
              </a:rPr>
              <a:t>შერეული მეთოდის დიზაინის გამოყენება შესაძლებელია შემდეგი</a:t>
            </a:r>
          </a:p>
          <a:p>
            <a:pPr algn="just">
              <a:buFontTx/>
              <a:buNone/>
            </a:pPr>
            <a:r>
              <a:rPr lang="ka-GE" altLang="en-US" sz="1800" dirty="0">
                <a:latin typeface="Sylfaen" panose="010A0502050306030303" pitchFamily="18" charset="0"/>
              </a:rPr>
              <a:t>მიზნებისათვის:</a:t>
            </a:r>
          </a:p>
          <a:p>
            <a:pPr marL="400050" lvl="1" indent="0">
              <a:buFontTx/>
              <a:buNone/>
            </a:pPr>
            <a:r>
              <a:rPr lang="en-US" altLang="en-US" sz="1600" dirty="0">
                <a:latin typeface="Sylfaen" panose="010A0502050306030303" pitchFamily="18" charset="0"/>
              </a:rPr>
              <a:t>1) </a:t>
            </a:r>
            <a:r>
              <a:rPr lang="ka-GE" altLang="en-US" sz="1600" dirty="0">
                <a:latin typeface="Sylfaen" panose="010A0502050306030303" pitchFamily="18" charset="0"/>
              </a:rPr>
              <a:t>რაოდენობრივი და თვისებრივი მონაცემების წყაროების გამოყენებით კვლევის მიგნებების სანდოობის დამტკიცებისათვის;</a:t>
            </a:r>
          </a:p>
          <a:p>
            <a:pPr marL="400050" lvl="1" indent="0">
              <a:buFontTx/>
              <a:buNone/>
            </a:pPr>
            <a:r>
              <a:rPr lang="en-US" altLang="en-US" sz="1600" dirty="0">
                <a:latin typeface="Sylfaen"/>
                <a:cs typeface="Arial"/>
              </a:rPr>
              <a:t>2) </a:t>
            </a:r>
            <a:r>
              <a:rPr lang="ka-GE" altLang="en-US" sz="1600">
                <a:latin typeface="Sylfaen"/>
                <a:cs typeface="Arial"/>
              </a:rPr>
              <a:t>შევაგროვოთ თვისებრივი მონაცემები, რომ დაგვეხმაროს რაოდენობრივი კვლევის </a:t>
            </a:r>
            <a:r>
              <a:rPr lang="ka-GE" altLang="en-US" sz="1600" dirty="0">
                <a:latin typeface="Sylfaen"/>
                <a:cs typeface="Arial"/>
              </a:rPr>
              <a:t>დაგეგმვაში;</a:t>
            </a:r>
          </a:p>
          <a:p>
            <a:pPr marL="400050" lvl="1" indent="0">
              <a:buFontTx/>
              <a:buNone/>
            </a:pPr>
            <a:r>
              <a:rPr lang="ka-GE" altLang="en-US" sz="1600" dirty="0">
                <a:latin typeface="Sylfaen" panose="010A0502050306030303" pitchFamily="18" charset="0"/>
              </a:rPr>
              <a:t>3) კვლევის ინსტრუმენტის შემუშავებისათვის;</a:t>
            </a:r>
          </a:p>
          <a:p>
            <a:pPr marL="400050" lvl="1" indent="0">
              <a:buFontTx/>
              <a:buNone/>
            </a:pPr>
            <a:r>
              <a:rPr lang="en-US" altLang="en-US" sz="1600" dirty="0">
                <a:latin typeface="Sylfaen" panose="010A0502050306030303" pitchFamily="18" charset="0"/>
              </a:rPr>
              <a:t>4) </a:t>
            </a:r>
            <a:r>
              <a:rPr lang="ka-GE" altLang="en-US" sz="1600" dirty="0">
                <a:latin typeface="Sylfaen" panose="010A0502050306030303" pitchFamily="18" charset="0"/>
              </a:rPr>
              <a:t>გავამდიდროთ რაოდენობრივი კვლევის შედეგები თვისებრივი მონაცემების გამოყენებით. </a:t>
            </a:r>
            <a:endParaRPr lang="en-US" altLang="en-US" sz="3200" dirty="0">
              <a:latin typeface="Sylfaen" panose="010A05020503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C484E-E0E9-4A24-B3E9-34C66F09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66616"/>
            <a:ext cx="4104456" cy="406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4DE8C6-8CE2-4F6D-B0D5-43C5D9AFA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4676" y="761858"/>
            <a:ext cx="938949" cy="93894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64E663-B7D8-4D89-BB3E-5E74F756E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96752"/>
            <a:ext cx="7499176" cy="4724415"/>
          </a:xfr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7E3131D7-DCBF-4E0B-8CA9-4B802A2D2C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3838"/>
            <a:ext cx="8229600" cy="1143000"/>
          </a:xfrm>
        </p:spPr>
        <p:txBody>
          <a:bodyPr/>
          <a:lstStyle/>
          <a:p>
            <a:r>
              <a:rPr lang="en-US" altLang="zh-CN" sz="2800">
                <a:ea typeface="SimSun" panose="02010600030101010101" pitchFamily="2" charset="-122"/>
              </a:rPr>
              <a:t>მტკიცებულებების სიძლიერის პირამიდა</a:t>
            </a:r>
            <a:endParaRPr lang="en-US" altLang="en-US" sz="28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DD636E-239C-4BEE-9B01-EEC34E308C2E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625600"/>
            <a:ext cx="8763000" cy="5118100"/>
          </a:xfrm>
        </p:spPr>
      </p:pic>
      <p:sp>
        <p:nvSpPr>
          <p:cNvPr id="23555" name="TextBox 5">
            <a:extLst>
              <a:ext uri="{FF2B5EF4-FFF2-40B4-BE49-F238E27FC236}">
                <a16:creationId xmlns:a16="http://schemas.microsoft.com/office/drawing/2014/main" id="{F666CFF5-37B3-443D-9F8D-80C3006440DB}"/>
              </a:ext>
            </a:extLst>
          </p:cNvPr>
          <p:cNvSpPr txBox="1">
            <a:spLocks noChangeArrowheads="1"/>
          </p:cNvSpPr>
          <p:nvPr/>
        </p:nvSpPr>
        <p:spPr bwMode="auto">
          <a:xfrm rot="-3012379">
            <a:off x="2663031" y="2061369"/>
            <a:ext cx="21955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a-GE" altLang="en-US" sz="1200" b="1"/>
              <a:t>კლინიკური შეფასება</a:t>
            </a:r>
            <a:endParaRPr lang="en-US" altLang="en-US" sz="1200" b="1"/>
          </a:p>
        </p:txBody>
      </p:sp>
      <p:sp>
        <p:nvSpPr>
          <p:cNvPr id="23556" name="TextBox 6">
            <a:extLst>
              <a:ext uri="{FF2B5EF4-FFF2-40B4-BE49-F238E27FC236}">
                <a16:creationId xmlns:a16="http://schemas.microsoft.com/office/drawing/2014/main" id="{6F73D5EB-E41F-44CD-9392-D4AF87FA0B4C}"/>
              </a:ext>
            </a:extLst>
          </p:cNvPr>
          <p:cNvSpPr txBox="1">
            <a:spLocks noChangeArrowheads="1"/>
          </p:cNvSpPr>
          <p:nvPr/>
        </p:nvSpPr>
        <p:spPr bwMode="auto">
          <a:xfrm rot="-2897815">
            <a:off x="1729582" y="3444081"/>
            <a:ext cx="156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a-GE" altLang="en-US" sz="1200" b="1"/>
              <a:t>ექსპერიმენტული კვლევები</a:t>
            </a:r>
            <a:endParaRPr lang="en-US" altLang="en-US" sz="1200" b="1"/>
          </a:p>
        </p:txBody>
      </p:sp>
      <p:sp>
        <p:nvSpPr>
          <p:cNvPr id="23557" name="TextBox 7">
            <a:extLst>
              <a:ext uri="{FF2B5EF4-FFF2-40B4-BE49-F238E27FC236}">
                <a16:creationId xmlns:a16="http://schemas.microsoft.com/office/drawing/2014/main" id="{F887A24D-9046-463F-83E9-7A063F7D1922}"/>
              </a:ext>
            </a:extLst>
          </p:cNvPr>
          <p:cNvSpPr txBox="1">
            <a:spLocks noChangeArrowheads="1"/>
          </p:cNvSpPr>
          <p:nvPr/>
        </p:nvSpPr>
        <p:spPr bwMode="auto">
          <a:xfrm rot="-2941440">
            <a:off x="222251" y="4941887"/>
            <a:ext cx="20875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a-GE" altLang="en-US" sz="1200" b="1"/>
              <a:t>დაკვირვებითი კვლევები</a:t>
            </a:r>
            <a:endParaRPr lang="en-US" altLang="en-US" sz="1200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3CCFC2-EBED-47A8-ADF2-F08B69D16FC2}"/>
              </a:ext>
            </a:extLst>
          </p:cNvPr>
          <p:cNvCxnSpPr>
            <a:cxnSpLocks/>
          </p:cNvCxnSpPr>
          <p:nvPr/>
        </p:nvCxnSpPr>
        <p:spPr>
          <a:xfrm>
            <a:off x="1731963" y="4202113"/>
            <a:ext cx="323850" cy="306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4BE421-4A67-4A56-877A-4BA975EA6B77}"/>
              </a:ext>
            </a:extLst>
          </p:cNvPr>
          <p:cNvCxnSpPr/>
          <p:nvPr/>
        </p:nvCxnSpPr>
        <p:spPr>
          <a:xfrm>
            <a:off x="2808288" y="2957513"/>
            <a:ext cx="358775" cy="346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Up 14">
            <a:extLst>
              <a:ext uri="{FF2B5EF4-FFF2-40B4-BE49-F238E27FC236}">
                <a16:creationId xmlns:a16="http://schemas.microsoft.com/office/drawing/2014/main" id="{EE194FF0-7E48-406F-A620-EA7FDADDB7D4}"/>
              </a:ext>
            </a:extLst>
          </p:cNvPr>
          <p:cNvSpPr/>
          <p:nvPr/>
        </p:nvSpPr>
        <p:spPr>
          <a:xfrm>
            <a:off x="7451725" y="1916113"/>
            <a:ext cx="1008063" cy="28813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561" name="TextBox 15">
            <a:extLst>
              <a:ext uri="{FF2B5EF4-FFF2-40B4-BE49-F238E27FC236}">
                <a16:creationId xmlns:a16="http://schemas.microsoft.com/office/drawing/2014/main" id="{C58A90EF-59EB-4439-961B-449C74BEA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2420938"/>
            <a:ext cx="2619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a-GE" altLang="en-US" sz="1800" b="1"/>
              <a:t>სიძლიერე</a:t>
            </a:r>
            <a:endParaRPr lang="en-US" altLang="en-US" sz="1800" b="1"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6FD6974A-1145-46D6-A982-08BCE61F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sz="360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9156035-9802-48B4-8997-C2AECA398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ka-GE" altLang="en-US" sz="2800" dirty="0">
                <a:latin typeface="Sylfaen" panose="010A0502050306030303" pitchFamily="18" charset="0"/>
              </a:rPr>
              <a:t>კვლევის ტიპები </a:t>
            </a:r>
            <a:r>
              <a:rPr lang="ka-GE" altLang="en-US" sz="2800" i="1" u="sng" dirty="0">
                <a:latin typeface="Sylfaen" panose="010A0502050306030303" pitchFamily="18" charset="0"/>
              </a:rPr>
              <a:t>დროის მიხედვით </a:t>
            </a:r>
            <a:r>
              <a:rPr lang="ka-GE" altLang="en-US" sz="2800" dirty="0">
                <a:latin typeface="Sylfaen" panose="010A0502050306030303" pitchFamily="18" charset="0"/>
              </a:rPr>
              <a:t>შეიძლება იყოს:</a:t>
            </a:r>
          </a:p>
          <a:p>
            <a:pPr marL="0" indent="0">
              <a:buNone/>
              <a:defRPr/>
            </a:pPr>
            <a:r>
              <a:rPr lang="ka-GE" altLang="en-US" sz="2400" b="1" u="sng" dirty="0">
                <a:solidFill>
                  <a:srgbClr val="FF0000"/>
                </a:solidFill>
                <a:latin typeface="Sylfaen" panose="010A0502050306030303" pitchFamily="18" charset="0"/>
              </a:rPr>
              <a:t>რეტროსპექტული </a:t>
            </a:r>
            <a:r>
              <a:rPr lang="ka-GE" altLang="en-US" sz="2000" dirty="0">
                <a:latin typeface="Sylfaen" panose="010A0502050306030303" pitchFamily="18" charset="0"/>
              </a:rPr>
              <a:t>- </a:t>
            </a:r>
            <a:endParaRPr lang="en-US" altLang="en-US" sz="2000" dirty="0">
              <a:latin typeface="Sylfaen" panose="010A0502050306030303" pitchFamily="18" charset="0"/>
            </a:endParaRPr>
          </a:p>
          <a:p>
            <a:pPr marL="0" indent="0">
              <a:defRPr/>
            </a:pPr>
            <a:endParaRPr lang="en-US" altLang="en-US" sz="2000" dirty="0">
              <a:latin typeface="Sylfaen" panose="010A0502050306030303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ka-GE" altLang="en-US" sz="1800" dirty="0">
                <a:latin typeface="Sylfaen" panose="010A0502050306030303" pitchFamily="18" charset="0"/>
              </a:rPr>
              <a:t>ნებისმიერი დიზაინის კვლევა, რომელიც უკვე არსებულ/შეგროვებულ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ka-GE" altLang="en-US" sz="1800" dirty="0">
                <a:latin typeface="Sylfaen" panose="010A0502050306030303" pitchFamily="18" charset="0"/>
              </a:rPr>
              <a:t>მონაცემებს სწავლობს;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endParaRPr lang="ka-GE" altLang="en-US" sz="1800" b="1" u="sng" dirty="0">
              <a:solidFill>
                <a:srgbClr val="FF0000"/>
              </a:solidFill>
              <a:latin typeface="Sylfaen" panose="010A0502050306030303" pitchFamily="18" charset="0"/>
            </a:endParaRPr>
          </a:p>
          <a:p>
            <a:pPr marL="0" indent="0">
              <a:buNone/>
              <a:defRPr/>
            </a:pPr>
            <a:r>
              <a:rPr lang="ka-GE" altLang="en-US" sz="2400" b="1" u="sng" dirty="0">
                <a:solidFill>
                  <a:srgbClr val="FF0000"/>
                </a:solidFill>
                <a:latin typeface="Sylfaen" panose="010A0502050306030303" pitchFamily="18" charset="0"/>
              </a:rPr>
              <a:t>პროსპექტული </a:t>
            </a:r>
            <a:r>
              <a:rPr lang="en-US" altLang="en-US" sz="2000" dirty="0">
                <a:latin typeface="Sylfaen" panose="010A0502050306030303" pitchFamily="18" charset="0"/>
              </a:rPr>
              <a:t>- </a:t>
            </a:r>
          </a:p>
          <a:p>
            <a:pPr marL="0" indent="0">
              <a:buFontTx/>
              <a:buNone/>
              <a:defRPr/>
            </a:pPr>
            <a:endParaRPr lang="en-US" altLang="en-US" sz="2000" dirty="0">
              <a:latin typeface="Sylfaen" panose="010A0502050306030303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ka-GE" altLang="en-US" sz="1800" dirty="0">
                <a:latin typeface="Sylfaen" panose="010A0502050306030303" pitchFamily="18" charset="0"/>
              </a:rPr>
              <a:t>ნებისმიერი დიზაინის კვლევა, რომელიც აგროვებს მონაცემებს გარკვეული დროის განმავლობაში წინასწარ შემუშავებული პროტოკოლის შესაბამისად</a:t>
            </a:r>
            <a:r>
              <a:rPr lang="en-US" altLang="en-US" sz="1800" dirty="0">
                <a:latin typeface="Sylfaen" panose="010A0502050306030303" pitchFamily="18" charset="0"/>
              </a:rPr>
              <a:t>; </a:t>
            </a:r>
          </a:p>
          <a:p>
            <a:pPr marL="0" indent="0">
              <a:buFontTx/>
              <a:buNone/>
              <a:defRPr/>
            </a:pPr>
            <a:endParaRPr lang="ka-GE" altLang="en-US" sz="1800" b="1" u="sng" dirty="0">
              <a:solidFill>
                <a:srgbClr val="FF0000"/>
              </a:solidFill>
              <a:latin typeface="Sylfaen" panose="010A0502050306030303" pitchFamily="18" charset="0"/>
            </a:endParaRPr>
          </a:p>
          <a:p>
            <a:pPr marL="0" indent="0">
              <a:buNone/>
              <a:defRPr/>
            </a:pPr>
            <a:r>
              <a:rPr lang="ka-GE" altLang="en-US" sz="2400" b="1" u="sng" dirty="0">
                <a:solidFill>
                  <a:srgbClr val="FF0000"/>
                </a:solidFill>
                <a:latin typeface="Sylfaen" panose="010A0502050306030303" pitchFamily="18" charset="0"/>
              </a:rPr>
              <a:t>ჯვარედინ-სექციური </a:t>
            </a:r>
            <a:r>
              <a:rPr lang="ka-GE" altLang="en-US" sz="2400" dirty="0">
                <a:latin typeface="Sylfaen" panose="010A0502050306030303" pitchFamily="18" charset="0"/>
              </a:rPr>
              <a:t>- </a:t>
            </a:r>
            <a:r>
              <a:rPr lang="ka-GE" altLang="en-US" sz="2000" dirty="0">
                <a:latin typeface="Sylfaen" panose="010A0502050306030303" pitchFamily="18" charset="0"/>
              </a:rPr>
              <a:t>დიზაინი, რომელიც აგროვებს მონაცემებს დროის მოცემულ მომენტში სხვადასხვა წყაროდან (მაგ., პაციენტები, ბენეფიციარები და ა.შ.)</a:t>
            </a:r>
            <a:endParaRPr lang="en-US" altLang="en-US" sz="2400" b="1" u="sng" dirty="0">
              <a:solidFill>
                <a:srgbClr val="FF0000"/>
              </a:solidFill>
              <a:highlight>
                <a:srgbClr val="FFFF00"/>
              </a:highlight>
              <a:latin typeface="Sylfaen" panose="010A0502050306030303" pitchFamily="18" charset="0"/>
            </a:endParaRPr>
          </a:p>
        </p:txBody>
      </p:sp>
      <p:pic>
        <p:nvPicPr>
          <p:cNvPr id="24580" name="Picture 2">
            <a:extLst>
              <a:ext uri="{FF2B5EF4-FFF2-40B4-BE49-F238E27FC236}">
                <a16:creationId xmlns:a16="http://schemas.microsoft.com/office/drawing/2014/main" id="{790C9ABC-604C-4546-9E70-095B79EAB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76" y="1797447"/>
            <a:ext cx="52197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">
            <a:extLst>
              <a:ext uri="{FF2B5EF4-FFF2-40B4-BE49-F238E27FC236}">
                <a16:creationId xmlns:a16="http://schemas.microsoft.com/office/drawing/2014/main" id="{4FEB76EA-4ABF-4483-9D50-1969D3CF6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76" y="2944019"/>
            <a:ext cx="52197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8095B1-1A06-409F-B66A-AF8682FE1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52320" y="350639"/>
            <a:ext cx="982464" cy="98246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კვლევის დიზაინის შერჩევის დროს გათვალისწინებული უნდა იყოს: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48200" y="5102256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21" name="Wrong answer"/>
          <p:cNvSpPr/>
          <p:nvPr/>
        </p:nvSpPr>
        <p:spPr>
          <a:xfrm>
            <a:off x="1931084" y="4119598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a-GE" dirty="0"/>
              <a:t>კვლევისთვის საჭირო რესურსების ხელმისაწვდომობა</a:t>
            </a:r>
            <a:endParaRPr lang="en-US" dirty="0"/>
          </a:p>
          <a:p>
            <a:pPr lvl="0"/>
            <a:endParaRPr lang="en-US" sz="1500" b="1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223270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a-GE" dirty="0"/>
              <a:t>საკვლევი პრობლემა</a:t>
            </a:r>
            <a:endParaRPr lang="en-US" dirty="0"/>
          </a:p>
          <a:p>
            <a:endParaRPr lang="en-US" sz="1500" b="1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31084" y="3178392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მკვლევარის პირადი გამოცდილება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96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E5848AB2-67D0-4019-A0D4-8B20CBA5C6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r>
              <a:rPr lang="en-US" altLang="en-US" sz="3200" b="1"/>
              <a:t>ჯვარედინ-სექციური კვლევა</a:t>
            </a:r>
            <a:r>
              <a:rPr lang="ka-GE" altLang="en-US" sz="3200" b="1"/>
              <a:t> </a:t>
            </a:r>
            <a:endParaRPr lang="en-US" altLang="en-US" sz="3200"/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97C086E0-D43D-42DD-BF49-5799C0EA7F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41438"/>
            <a:ext cx="8229600" cy="4784725"/>
          </a:xfrm>
        </p:spPr>
        <p:txBody>
          <a:bodyPr/>
          <a:lstStyle/>
          <a:p>
            <a:r>
              <a:rPr lang="ka-GE" altLang="en-US" sz="2000">
                <a:solidFill>
                  <a:srgbClr val="000000"/>
                </a:solidFill>
                <a:latin typeface="Sylfaen" panose="010A0502050306030303" pitchFamily="18" charset="0"/>
              </a:rPr>
              <a:t>ჯვარედინ-სექციური კვლევის დროს სხვადასხვა მონაწილეთა ჯგუფებს </a:t>
            </a:r>
            <a:r>
              <a:rPr lang="ka-GE" altLang="en-US" sz="2000" u="sng">
                <a:solidFill>
                  <a:srgbClr val="000000"/>
                </a:solidFill>
                <a:latin typeface="Sylfaen" panose="010A0502050306030303" pitchFamily="18" charset="0"/>
              </a:rPr>
              <a:t>დროის მოცემულ მომენტში</a:t>
            </a:r>
            <a:r>
              <a:rPr lang="ka-GE" altLang="en-US" sz="2000">
                <a:solidFill>
                  <a:srgbClr val="000000"/>
                </a:solidFill>
                <a:latin typeface="Sylfaen" panose="010A0502050306030303" pitchFamily="18" charset="0"/>
              </a:rPr>
              <a:t> აკვირდებიან და ერთმანეთს ადარებენ.</a:t>
            </a:r>
            <a:endParaRPr lang="en-US" altLang="en-US" sz="2000">
              <a:latin typeface="Sylfaen" panose="010A0502050306030303" pitchFamily="18" charset="0"/>
            </a:endParaRPr>
          </a:p>
          <a:p>
            <a:r>
              <a:rPr lang="ka-GE" altLang="en-US" sz="2000">
                <a:latin typeface="Sylfaen" panose="010A0502050306030303" pitchFamily="18" charset="0"/>
              </a:rPr>
              <a:t>ე.წ. </a:t>
            </a:r>
            <a:r>
              <a:rPr lang="en-US" altLang="en-US" sz="2000">
                <a:latin typeface="Sylfaen" panose="010A0502050306030303" pitchFamily="18" charset="0"/>
              </a:rPr>
              <a:t>Snapshot (</a:t>
            </a:r>
            <a:r>
              <a:rPr lang="ka-GE" altLang="en-US" sz="1800">
                <a:latin typeface="Sylfaen" panose="010A0502050306030303" pitchFamily="18" charset="0"/>
              </a:rPr>
              <a:t>ფოტოსურათის მომენტალური გადაღება</a:t>
            </a:r>
            <a:r>
              <a:rPr lang="ka-GE" altLang="en-US" sz="2000">
                <a:latin typeface="Sylfaen" panose="010A0502050306030303" pitchFamily="18" charset="0"/>
              </a:rPr>
              <a:t>) კვლევა</a:t>
            </a:r>
            <a:endParaRPr lang="en-US" altLang="en-US" sz="2000">
              <a:latin typeface="Sylfaen" panose="010A0502050306030303" pitchFamily="18" charset="0"/>
            </a:endParaRPr>
          </a:p>
        </p:txBody>
      </p:sp>
      <p:pic>
        <p:nvPicPr>
          <p:cNvPr id="25603" name="Content Placeholder 3">
            <a:extLst>
              <a:ext uri="{FF2B5EF4-FFF2-40B4-BE49-F238E27FC236}">
                <a16:creationId xmlns:a16="http://schemas.microsoft.com/office/drawing/2014/main" id="{ECC81E7B-82F6-4290-A36D-E7784901D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786063"/>
            <a:ext cx="6048375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ED7C1F-9CF1-470D-89A5-8E52B2B1D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0352" y="360063"/>
            <a:ext cx="946448" cy="94644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3E28D7F6-FEF0-4D09-B9F5-6AAA9F0D83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238" y="365125"/>
            <a:ext cx="7886700" cy="944563"/>
          </a:xfrm>
        </p:spPr>
        <p:txBody>
          <a:bodyPr/>
          <a:lstStyle/>
          <a:p>
            <a:pPr eaLnBrk="1" hangingPunct="1"/>
            <a:r>
              <a:rPr lang="en-US" altLang="en-US" sz="2400" b="1"/>
              <a:t>ჯვარედინ-სექციური კვლევა</a:t>
            </a:r>
            <a:r>
              <a:rPr lang="ka-GE" altLang="en-US" sz="2400" b="1"/>
              <a:t> </a:t>
            </a:r>
            <a:endParaRPr lang="en-US" altLang="en-US" sz="2400" b="1">
              <a:latin typeface="Sylfaen" panose="010A0502050306030303" pitchFamily="18" charset="0"/>
            </a:endParaRP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6F813800-0BDB-460B-91FB-D6FCF9F97B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77988"/>
            <a:ext cx="3867150" cy="493712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ka-GE" altLang="en-US" dirty="0"/>
              <a:t>უპირატესობები</a:t>
            </a:r>
            <a:endParaRPr lang="en-US" altLang="en-US" dirty="0">
              <a:latin typeface="Sylfaen" panose="010A0502050306030303" pitchFamily="18" charset="0"/>
            </a:endParaRPr>
          </a:p>
        </p:txBody>
      </p:sp>
      <p:sp>
        <p:nvSpPr>
          <p:cNvPr id="26627" name="Content Placeholder 1">
            <a:extLst>
              <a:ext uri="{FF2B5EF4-FFF2-40B4-BE49-F238E27FC236}">
                <a16:creationId xmlns:a16="http://schemas.microsoft.com/office/drawing/2014/main" id="{2C98F267-33AB-46B3-9448-7D0EEEA4B2D9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30238" y="2540000"/>
            <a:ext cx="3867150" cy="3649663"/>
          </a:xfrm>
        </p:spPr>
        <p:txBody>
          <a:bodyPr/>
          <a:lstStyle/>
          <a:p>
            <a:pPr eaLnBrk="1" hangingPunct="1"/>
            <a:r>
              <a:rPr lang="ka-GE" altLang="en-US" sz="1600" dirty="0">
                <a:latin typeface="Sylfaen" panose="010A0502050306030303" pitchFamily="18" charset="0"/>
              </a:rPr>
              <a:t>ადგენს </a:t>
            </a:r>
            <a:r>
              <a:rPr lang="en-US" altLang="en-US" sz="1600" dirty="0" err="1">
                <a:latin typeface="Sylfaen" panose="010A0502050306030303" pitchFamily="18" charset="0"/>
              </a:rPr>
              <a:t>პრევალენტობა</a:t>
            </a:r>
            <a:r>
              <a:rPr lang="ka-GE" altLang="en-US" sz="1600" dirty="0">
                <a:latin typeface="Sylfaen" panose="010A0502050306030303" pitchFamily="18" charset="0"/>
              </a:rPr>
              <a:t>ს</a:t>
            </a:r>
            <a:r>
              <a:rPr lang="en-US" altLang="en-US" sz="1600" dirty="0">
                <a:latin typeface="Sylfaen" panose="010A0502050306030303" pitchFamily="18" charset="0"/>
              </a:rPr>
              <a:t> (</a:t>
            </a:r>
            <a:r>
              <a:rPr lang="en-US" altLang="en-US" sz="1600" dirty="0" err="1">
                <a:latin typeface="Sylfaen" panose="010A0502050306030303" pitchFamily="18" charset="0"/>
              </a:rPr>
              <a:t>არა</a:t>
            </a:r>
            <a:r>
              <a:rPr lang="en-US" altLang="en-US" sz="1600" dirty="0">
                <a:latin typeface="Sylfaen" panose="010A0502050306030303" pitchFamily="18" charset="0"/>
              </a:rPr>
              <a:t> </a:t>
            </a:r>
            <a:r>
              <a:rPr lang="en-US" altLang="en-US" sz="1600" dirty="0" err="1">
                <a:latin typeface="Sylfaen" panose="010A0502050306030303" pitchFamily="18" charset="0"/>
              </a:rPr>
              <a:t>ინციდენტობა</a:t>
            </a:r>
            <a:r>
              <a:rPr lang="ka-GE" altLang="en-US" sz="1600" dirty="0">
                <a:latin typeface="Sylfaen" panose="010A0502050306030303" pitchFamily="18" charset="0"/>
              </a:rPr>
              <a:t>ს</a:t>
            </a:r>
            <a:r>
              <a:rPr lang="en-US" altLang="en-US" sz="1600" dirty="0">
                <a:latin typeface="Sylfaen" panose="010A0502050306030303" pitchFamily="18" charset="0"/>
              </a:rPr>
              <a:t>)</a:t>
            </a:r>
          </a:p>
          <a:p>
            <a:pPr eaLnBrk="1" hangingPunct="1"/>
            <a:endParaRPr lang="en-US" altLang="en-US" sz="1600" dirty="0">
              <a:latin typeface="Sylfaen" panose="010A0502050306030303" pitchFamily="18" charset="0"/>
            </a:endParaRPr>
          </a:p>
          <a:p>
            <a:pPr eaLnBrk="1" hangingPunct="1"/>
            <a:r>
              <a:rPr lang="ka-GE" altLang="en-US" sz="1600" dirty="0">
                <a:latin typeface="Sylfaen" panose="010A0502050306030303" pitchFamily="18" charset="0"/>
              </a:rPr>
              <a:t>არის </a:t>
            </a:r>
            <a:r>
              <a:rPr lang="en-US" altLang="en-US" sz="1600" dirty="0" err="1">
                <a:latin typeface="Sylfaen" panose="010A0502050306030303" pitchFamily="18" charset="0"/>
              </a:rPr>
              <a:t>სწრაფი</a:t>
            </a:r>
            <a:r>
              <a:rPr lang="en-US" altLang="en-US" sz="1600" dirty="0">
                <a:latin typeface="Sylfaen" panose="010A0502050306030303" pitchFamily="18" charset="0"/>
              </a:rPr>
              <a:t>/</a:t>
            </a:r>
            <a:r>
              <a:rPr lang="en-US" altLang="en-US" sz="1600" dirty="0" err="1">
                <a:latin typeface="Sylfaen" panose="010A0502050306030303" pitchFamily="18" charset="0"/>
              </a:rPr>
              <a:t>იაფი</a:t>
            </a:r>
            <a:r>
              <a:rPr lang="en-US" altLang="en-US" sz="1600" dirty="0">
                <a:latin typeface="Sylfaen" panose="010A0502050306030303" pitchFamily="18" charset="0"/>
              </a:rPr>
              <a:t> - </a:t>
            </a:r>
            <a:r>
              <a:rPr lang="en-US" altLang="en-US" sz="1600" dirty="0" err="1">
                <a:latin typeface="Sylfaen" panose="010A0502050306030303" pitchFamily="18" charset="0"/>
              </a:rPr>
              <a:t>ლოდინის</a:t>
            </a:r>
            <a:r>
              <a:rPr lang="en-US" altLang="en-US" sz="1600" dirty="0">
                <a:latin typeface="Sylfaen" panose="010A0502050306030303" pitchFamily="18" charset="0"/>
              </a:rPr>
              <a:t> </a:t>
            </a:r>
            <a:r>
              <a:rPr lang="en-US" altLang="en-US" sz="1600" dirty="0" err="1">
                <a:latin typeface="Sylfaen" panose="010A0502050306030303" pitchFamily="18" charset="0"/>
              </a:rPr>
              <a:t>გარეშე</a:t>
            </a:r>
            <a:r>
              <a:rPr lang="en-US" altLang="en-US" sz="1600" dirty="0">
                <a:latin typeface="Sylfaen" panose="010A0502050306030303" pitchFamily="18" charset="0"/>
              </a:rPr>
              <a:t>!</a:t>
            </a:r>
          </a:p>
          <a:p>
            <a:pPr eaLnBrk="1" hangingPunct="1"/>
            <a:endParaRPr lang="en-US" altLang="en-US" sz="16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1600" dirty="0" err="1">
                <a:latin typeface="Sylfaen" panose="010A0502050306030303" pitchFamily="18" charset="0"/>
              </a:rPr>
              <a:t>არანაირი</a:t>
            </a:r>
            <a:r>
              <a:rPr lang="en-US" altLang="en-US" sz="1600" dirty="0">
                <a:latin typeface="Sylfaen" panose="010A0502050306030303" pitchFamily="18" charset="0"/>
              </a:rPr>
              <a:t> </a:t>
            </a:r>
            <a:r>
              <a:rPr lang="en-US" altLang="en-US" sz="1600" dirty="0" err="1">
                <a:latin typeface="Sylfaen" panose="010A0502050306030303" pitchFamily="18" charset="0"/>
              </a:rPr>
              <a:t>დანაკარგი</a:t>
            </a:r>
            <a:r>
              <a:rPr lang="en-US" altLang="en-US" sz="1600" dirty="0">
                <a:latin typeface="Sylfaen" panose="010A0502050306030303" pitchFamily="18" charset="0"/>
              </a:rPr>
              <a:t> </a:t>
            </a:r>
            <a:r>
              <a:rPr lang="en-US" altLang="en-US" sz="1600" dirty="0" err="1">
                <a:latin typeface="Sylfaen" panose="010A0502050306030303" pitchFamily="18" charset="0"/>
              </a:rPr>
              <a:t>მონაწილეთა</a:t>
            </a:r>
            <a:r>
              <a:rPr lang="en-US" altLang="en-US" sz="1600" dirty="0">
                <a:latin typeface="Sylfaen" panose="010A0502050306030303" pitchFamily="18" charset="0"/>
              </a:rPr>
              <a:t> </a:t>
            </a:r>
            <a:r>
              <a:rPr lang="en-US" altLang="en-US" sz="1600" dirty="0" err="1">
                <a:latin typeface="Sylfaen" panose="010A0502050306030303" pitchFamily="18" charset="0"/>
              </a:rPr>
              <a:t>შორის</a:t>
            </a:r>
            <a:r>
              <a:rPr lang="en-US" altLang="en-US" sz="1600" dirty="0">
                <a:latin typeface="Sylfaen" panose="010A0502050306030303" pitchFamily="18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Sylfaen" panose="010A0502050306030303" pitchFamily="18" charset="0"/>
              </a:rPr>
              <a:t>(No loss to follow up)</a:t>
            </a:r>
          </a:p>
          <a:p>
            <a:pPr eaLnBrk="1" hangingPunct="1"/>
            <a:endParaRPr lang="en-US" altLang="en-US" sz="16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1600" dirty="0" err="1">
                <a:latin typeface="Sylfaen" panose="010A0502050306030303" pitchFamily="18" charset="0"/>
              </a:rPr>
              <a:t>შესაძლოა</a:t>
            </a:r>
            <a:r>
              <a:rPr lang="en-US" altLang="en-US" sz="1600" dirty="0">
                <a:latin typeface="Sylfaen" panose="010A0502050306030303" pitchFamily="18" charset="0"/>
              </a:rPr>
              <a:t>, </a:t>
            </a:r>
            <a:r>
              <a:rPr lang="en-US" altLang="en-US" sz="1600" dirty="0" err="1">
                <a:latin typeface="Sylfaen" panose="010A0502050306030303" pitchFamily="18" charset="0"/>
              </a:rPr>
              <a:t>შევისწავლოთ</a:t>
            </a:r>
            <a:r>
              <a:rPr lang="ka-GE" altLang="en-US" sz="1600" dirty="0">
                <a:latin typeface="Sylfaen" panose="010A0502050306030303" pitchFamily="18" charset="0"/>
              </a:rPr>
              <a:t> </a:t>
            </a:r>
            <a:r>
              <a:rPr lang="en-US" altLang="en-US" sz="1600" dirty="0" err="1">
                <a:latin typeface="Sylfaen" panose="010A0502050306030303" pitchFamily="18" charset="0"/>
              </a:rPr>
              <a:t>ასოციაციები</a:t>
            </a:r>
            <a:r>
              <a:rPr lang="en-US" altLang="en-US" sz="1600" dirty="0">
                <a:latin typeface="Sylfaen" panose="010A0502050306030303" pitchFamily="18" charset="0"/>
              </a:rPr>
              <a:t> </a:t>
            </a:r>
            <a:endParaRPr lang="ka-GE" altLang="en-US" sz="1600" dirty="0">
              <a:latin typeface="Sylfaen" panose="010A0502050306030303" pitchFamily="18" charset="0"/>
            </a:endParaRPr>
          </a:p>
          <a:p>
            <a:pPr marL="0" indent="0" eaLnBrk="1" hangingPunct="1">
              <a:buNone/>
            </a:pPr>
            <a:r>
              <a:rPr lang="ka-GE" altLang="en-US" sz="1600" dirty="0">
                <a:latin typeface="Sylfaen" panose="010A0502050306030303" pitchFamily="18" charset="0"/>
              </a:rPr>
              <a:t>(ჯვარედინ-სექციური კვლევების მაგალითები: ზოგადი მოსახლეობის გამოკითხვა, საარჩევნო ეგზითპოლები)</a:t>
            </a:r>
            <a:endParaRPr lang="en-US" altLang="en-US" sz="1600" dirty="0">
              <a:latin typeface="Sylfaen" panose="010A0502050306030303" pitchFamily="18" charset="0"/>
            </a:endParaRPr>
          </a:p>
        </p:txBody>
      </p:sp>
      <p:sp>
        <p:nvSpPr>
          <p:cNvPr id="26628" name="Text Placeholder 2">
            <a:extLst>
              <a:ext uri="{FF2B5EF4-FFF2-40B4-BE49-F238E27FC236}">
                <a16:creationId xmlns:a16="http://schemas.microsoft.com/office/drawing/2014/main" id="{902B2D53-1A99-4C59-A622-FA598361C6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4587875" y="1733550"/>
            <a:ext cx="3887788" cy="452438"/>
          </a:xfrm>
        </p:spPr>
        <p:txBody>
          <a:bodyPr/>
          <a:lstStyle/>
          <a:p>
            <a:pPr algn="ctr"/>
            <a:r>
              <a:rPr lang="ka-GE" altLang="en-US" dirty="0"/>
              <a:t>შეზღუდვები</a:t>
            </a:r>
            <a:endParaRPr lang="en-US" altLang="en-US" dirty="0"/>
          </a:p>
        </p:txBody>
      </p:sp>
      <p:sp>
        <p:nvSpPr>
          <p:cNvPr id="26629" name="Content Placeholder 3">
            <a:extLst>
              <a:ext uri="{FF2B5EF4-FFF2-40B4-BE49-F238E27FC236}">
                <a16:creationId xmlns:a16="http://schemas.microsoft.com/office/drawing/2014/main" id="{C787C946-69FF-4D4D-94CD-40CB2D3C4B6C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>
          <a:xfrm>
            <a:off x="4629150" y="2492375"/>
            <a:ext cx="3887788" cy="40005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600">
                <a:latin typeface="Sylfaen" panose="010A0502050306030303" pitchFamily="18" charset="0"/>
                <a:ea typeface="MS PGothic" panose="020B0600070205080204" pitchFamily="34" charset="-128"/>
              </a:rPr>
              <a:t>მიზეზობრივი კავშირის დადგენა ვერ ხერხდება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600">
                <a:latin typeface="Sylfaen" panose="010A0502050306030303" pitchFamily="18" charset="0"/>
                <a:ea typeface="MS PGothic" panose="020B0600070205080204" pitchFamily="34" charset="-128"/>
              </a:rPr>
              <a:t>ვერ სწავლობ</a:t>
            </a:r>
            <a:r>
              <a:rPr lang="ka-GE" altLang="en-US" sz="1600">
                <a:latin typeface="Sylfaen" panose="010A0502050306030303" pitchFamily="18" charset="0"/>
                <a:ea typeface="MS PGothic" panose="020B0600070205080204" pitchFamily="34" charset="-128"/>
              </a:rPr>
              <a:t>ს</a:t>
            </a:r>
            <a:r>
              <a:rPr lang="en-US" altLang="en-US" sz="1600">
                <a:latin typeface="Sylfaen" panose="010A0502050306030303" pitchFamily="18" charset="0"/>
                <a:ea typeface="MS PGothic" panose="020B0600070205080204" pitchFamily="34" charset="-128"/>
              </a:rPr>
              <a:t> იშვიათ გამოსავალს (მოვლენას)</a:t>
            </a:r>
          </a:p>
          <a:p>
            <a:endParaRPr lang="en-US" altLang="en-US" sz="1800"/>
          </a:p>
        </p:txBody>
      </p:sp>
      <p:pic>
        <p:nvPicPr>
          <p:cNvPr id="26630" name="Picture 5">
            <a:extLst>
              <a:ext uri="{FF2B5EF4-FFF2-40B4-BE49-F238E27FC236}">
                <a16:creationId xmlns:a16="http://schemas.microsoft.com/office/drawing/2014/main" id="{462F43BA-8964-43CA-8A78-BBE1A593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691" y="3959225"/>
            <a:ext cx="41910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ction Button: Help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DB37FA7-7CAB-4393-A927-D200C81F0D83}"/>
              </a:ext>
            </a:extLst>
          </p:cNvPr>
          <p:cNvSpPr/>
          <p:nvPr/>
        </p:nvSpPr>
        <p:spPr>
          <a:xfrm>
            <a:off x="6168295" y="3614291"/>
            <a:ext cx="726948" cy="974477"/>
          </a:xfrm>
          <a:prstGeom prst="actionButtonHelp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6427E1-542D-41B6-9F70-782740801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2320" y="643732"/>
            <a:ext cx="838448" cy="83844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DC1C810D-FAD7-4831-9B7F-3D82C952B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r>
              <a:rPr lang="ka-GE" altLang="en-US" sz="2800"/>
              <a:t>ჯვარედინ სექციური კვლევების მაგალითები</a:t>
            </a:r>
            <a:endParaRPr lang="en-US" altLang="en-US" sz="280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E78B296-ED70-4522-8EF5-502A6A5857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1473200"/>
            <a:ext cx="3708400" cy="4889500"/>
          </a:xfr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C330ACA7-2323-4893-A0D2-A11CB8B5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46300"/>
            <a:ext cx="38862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A56C8D0D-478A-4A2B-B9EA-C3563AB9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1524000"/>
            <a:ext cx="2501900" cy="84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8350E9-A260-4895-B191-844B82265E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83968" y="5912297"/>
            <a:ext cx="850006" cy="85000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A588FCCA-5742-4D0D-8B21-CAE6B9B99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238" y="211013"/>
            <a:ext cx="7886700" cy="976313"/>
          </a:xfrm>
        </p:spPr>
        <p:txBody>
          <a:bodyPr/>
          <a:lstStyle/>
          <a:p>
            <a:pPr eaLnBrk="1" hangingPunct="1"/>
            <a:r>
              <a:rPr lang="ka-GE" altLang="en-US"/>
              <a:t>ონლაინ გამოკითხვები</a:t>
            </a:r>
            <a:endParaRPr lang="en-US" altLang="en-US"/>
          </a:p>
        </p:txBody>
      </p:sp>
      <p:sp>
        <p:nvSpPr>
          <p:cNvPr id="27650" name="Text Placeholder 1">
            <a:extLst>
              <a:ext uri="{FF2B5EF4-FFF2-40B4-BE49-F238E27FC236}">
                <a16:creationId xmlns:a16="http://schemas.microsoft.com/office/drawing/2014/main" id="{1E4DA9E1-42CE-4917-9687-DB5252B5F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0238" y="1557338"/>
            <a:ext cx="3867150" cy="523875"/>
          </a:xfrm>
        </p:spPr>
        <p:txBody>
          <a:bodyPr/>
          <a:lstStyle/>
          <a:p>
            <a:pPr algn="ctr"/>
            <a:r>
              <a:rPr lang="ka-GE" altLang="en-US"/>
              <a:t>უპირატესობები</a:t>
            </a:r>
            <a:endParaRPr lang="en-US" altLang="en-US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695D80D-4156-4DD1-A571-61B1F974046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30238" y="2432050"/>
            <a:ext cx="3867150" cy="3444875"/>
          </a:xfrm>
        </p:spPr>
        <p:txBody>
          <a:bodyPr/>
          <a:lstStyle/>
          <a:p>
            <a:pPr eaLnBrk="1" hangingPunct="1"/>
            <a:r>
              <a:rPr lang="ka-GE" altLang="en-US" sz="1600" dirty="0"/>
              <a:t>იაფი</a:t>
            </a:r>
          </a:p>
          <a:p>
            <a:pPr eaLnBrk="1" hangingPunct="1"/>
            <a:r>
              <a:rPr lang="ka-GE" altLang="en-US" sz="1600" dirty="0"/>
              <a:t>სწრაფი</a:t>
            </a:r>
            <a:endParaRPr lang="en-US" altLang="en-US" sz="1600" dirty="0"/>
          </a:p>
          <a:p>
            <a:pPr eaLnBrk="1" hangingPunct="1"/>
            <a:r>
              <a:rPr lang="ka-GE" altLang="en-US" sz="1600" dirty="0"/>
              <a:t>ხარჯთეფექტური</a:t>
            </a:r>
          </a:p>
          <a:p>
            <a:pPr eaLnBrk="1" hangingPunct="1"/>
            <a:r>
              <a:rPr lang="ka-GE" altLang="en-US" sz="1600" dirty="0"/>
              <a:t>ფართო გეოგრაფიული მიღწევადობა</a:t>
            </a:r>
          </a:p>
          <a:p>
            <a:pPr eaLnBrk="1" hangingPunct="1"/>
            <a:r>
              <a:rPr lang="ka-GE" altLang="en-US" sz="1600" dirty="0"/>
              <a:t>შეცდომების მინიმიზაცია (არ გვიწევს ქაღალდიდან პასუხების გადატანა კომპიუტერში)</a:t>
            </a:r>
          </a:p>
          <a:p>
            <a:pPr eaLnBrk="1" hangingPunct="1"/>
            <a:r>
              <a:rPr lang="ka-GE" altLang="en-US" sz="1600" dirty="0"/>
              <a:t>მონაცემები პირდაპირ შედის მონაცემთა ბაზაში (ვზოგავთ დროს)</a:t>
            </a:r>
          </a:p>
          <a:p>
            <a:pPr eaLnBrk="1" hangingPunct="1"/>
            <a:r>
              <a:rPr lang="ka-GE" altLang="en-US" sz="1600" dirty="0"/>
              <a:t>გადასვლის პატერნების ავტომატიზირება</a:t>
            </a:r>
          </a:p>
          <a:p>
            <a:pPr eaLnBrk="1" hangingPunct="1"/>
            <a:r>
              <a:rPr lang="ka-GE" altLang="en-US" sz="1600" dirty="0"/>
              <a:t>შესაძლოა მეტი გულწრფელობა (არ ერიდება ინტერვიუერის)</a:t>
            </a:r>
          </a:p>
          <a:p>
            <a:pPr eaLnBrk="1" hangingPunct="1"/>
            <a:endParaRPr lang="en-US" altLang="en-US" sz="1600" dirty="0"/>
          </a:p>
        </p:txBody>
      </p:sp>
      <p:sp>
        <p:nvSpPr>
          <p:cNvPr id="27652" name="Text Placeholder 2">
            <a:extLst>
              <a:ext uri="{FF2B5EF4-FFF2-40B4-BE49-F238E27FC236}">
                <a16:creationId xmlns:a16="http://schemas.microsoft.com/office/drawing/2014/main" id="{8FBDFB31-D438-43B9-9552-A843986DF9B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4629150" y="1608138"/>
            <a:ext cx="3887788" cy="523875"/>
          </a:xfrm>
        </p:spPr>
        <p:txBody>
          <a:bodyPr/>
          <a:lstStyle/>
          <a:p>
            <a:pPr algn="ctr"/>
            <a:r>
              <a:rPr lang="ka-GE" altLang="en-US" dirty="0"/>
              <a:t>შეზღუდვები</a:t>
            </a:r>
            <a:endParaRPr lang="en-US" altLang="en-US" dirty="0"/>
          </a:p>
        </p:txBody>
      </p:sp>
      <p:sp>
        <p:nvSpPr>
          <p:cNvPr id="27653" name="Content Placeholder 3">
            <a:extLst>
              <a:ext uri="{FF2B5EF4-FFF2-40B4-BE49-F238E27FC236}">
                <a16:creationId xmlns:a16="http://schemas.microsoft.com/office/drawing/2014/main" id="{A4A6CFC1-E63A-4C75-97FB-DA982640DC30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>
          <a:xfrm>
            <a:off x="4629150" y="2505075"/>
            <a:ext cx="3887788" cy="3444875"/>
          </a:xfrm>
        </p:spPr>
        <p:txBody>
          <a:bodyPr/>
          <a:lstStyle/>
          <a:p>
            <a:pPr eaLnBrk="1" hangingPunct="1"/>
            <a:r>
              <a:rPr lang="ka-GE" altLang="en-US" sz="1600" dirty="0"/>
              <a:t>შერჩევის ცდომილება (ვერ ვარჩევთ კონკრეტული მახასიათებლების მქონე ჯგუფს)</a:t>
            </a:r>
          </a:p>
          <a:p>
            <a:pPr eaLnBrk="1" hangingPunct="1"/>
            <a:r>
              <a:rPr lang="ka-GE" altLang="en-US" sz="1600" dirty="0"/>
              <a:t>რეპრეზენტატულობის შეცდომა - ვერ ვიკვლევთ პრევალენტობას</a:t>
            </a:r>
            <a:endParaRPr lang="en-US" altLang="en-US" sz="1600" dirty="0"/>
          </a:p>
          <a:p>
            <a:pPr eaLnBrk="1" hangingPunct="1"/>
            <a:r>
              <a:rPr lang="ka-GE" altLang="en-US" sz="1600" dirty="0"/>
              <a:t>არ ვიცით, ვინ პასუხობს (დუბლირებული შევსება)</a:t>
            </a:r>
          </a:p>
          <a:p>
            <a:pPr eaLnBrk="1" hangingPunct="1"/>
            <a:r>
              <a:rPr lang="ka-GE" altLang="en-US" sz="1600" dirty="0"/>
              <a:t>პროგრამულ უზრუნველყოფაზე დამოკიდებულება </a:t>
            </a:r>
          </a:p>
          <a:p>
            <a:pPr eaLnBrk="1" hangingPunct="1"/>
            <a:r>
              <a:rPr lang="ka-GE" altLang="en-US" sz="1600" dirty="0"/>
              <a:t>ვწვდებით შედარებით მაღალ სოციო-ეკონომიკურ ფენას</a:t>
            </a:r>
            <a:r>
              <a:rPr lang="en-US" altLang="en-US" sz="1600" dirty="0"/>
              <a:t>,</a:t>
            </a:r>
            <a:r>
              <a:rPr lang="ka-GE" altLang="en-US" sz="1600" dirty="0"/>
              <a:t> რომელთაც მობილური/კომპიუტერული ტექნიკა და ინტერნეტი აქვთ</a:t>
            </a:r>
            <a:r>
              <a:rPr lang="en-US" altLang="en-US" sz="1600" dirty="0"/>
              <a:t> </a:t>
            </a:r>
            <a:endParaRPr lang="ka-GE" altLang="en-US" sz="1600" dirty="0"/>
          </a:p>
          <a:p>
            <a:pPr eaLnBrk="1" hangingPunct="1"/>
            <a:endParaRPr lang="en-US" altLang="en-US" sz="16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4D59B3-3491-46F9-B807-13FC1B173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8241" y="1040063"/>
            <a:ext cx="770459" cy="77045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324B2DC1-E017-433E-AE9F-FB6C2A4C4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476250"/>
            <a:ext cx="7632700" cy="792163"/>
          </a:xfrm>
        </p:spPr>
        <p:txBody>
          <a:bodyPr/>
          <a:lstStyle/>
          <a:p>
            <a:pPr eaLnBrk="1" hangingPunct="1"/>
            <a:r>
              <a:rPr lang="en-US" altLang="en-US" sz="3200" b="1" dirty="0" err="1"/>
              <a:t>კოჰორტული</a:t>
            </a:r>
            <a:r>
              <a:rPr lang="en-US" altLang="en-US" sz="3200" b="1" dirty="0"/>
              <a:t> </a:t>
            </a:r>
            <a:r>
              <a:rPr lang="en-US" altLang="en-US" sz="3200" b="1" dirty="0" err="1"/>
              <a:t>კვლევა</a:t>
            </a:r>
            <a:endParaRPr lang="en-US" altLang="en-US" sz="3200" b="1" dirty="0"/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C35AE61B-A556-4158-8204-380166A8C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938338"/>
            <a:ext cx="8497888" cy="4586287"/>
          </a:xfrm>
        </p:spPr>
        <p:txBody>
          <a:bodyPr/>
          <a:lstStyle/>
          <a:p>
            <a:pPr eaLnBrk="1" hangingPunct="1">
              <a:buFont typeface="Times" panose="02020603050405020304" pitchFamily="18" charset="0"/>
              <a:buChar char="•"/>
            </a:pPr>
            <a:r>
              <a:rPr lang="en-US" altLang="en-US" sz="1500" dirty="0" err="1"/>
              <a:t>კოჰორტული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კვლევა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არის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დაკვირვებითი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კვლევა</a:t>
            </a:r>
            <a:r>
              <a:rPr lang="en-US" altLang="en-US" sz="1500" dirty="0"/>
              <a:t>, </a:t>
            </a:r>
            <a:r>
              <a:rPr lang="en-US" altLang="en-US" sz="1500" dirty="0" err="1"/>
              <a:t>სადაც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მონაწილეები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დაჯგუფებული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არიან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მათზე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ზეგავლენის</a:t>
            </a:r>
            <a:r>
              <a:rPr lang="en-US" altLang="en-US" sz="1500" dirty="0"/>
              <a:t> (</a:t>
            </a:r>
            <a:r>
              <a:rPr lang="en-US" altLang="en-US" sz="1500" dirty="0">
                <a:latin typeface="Sylfaen" panose="010A0502050306030303" pitchFamily="18" charset="0"/>
              </a:rPr>
              <a:t>exposure</a:t>
            </a:r>
            <a:r>
              <a:rPr lang="en-US" altLang="en-US" sz="1500" dirty="0"/>
              <a:t>) </a:t>
            </a:r>
            <a:r>
              <a:rPr lang="en-US" altLang="en-US" sz="1500" dirty="0" err="1"/>
              <a:t>სტატუსის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მიხედვით</a:t>
            </a:r>
            <a:r>
              <a:rPr lang="en-US" altLang="en-US" sz="1500" dirty="0"/>
              <a:t>. </a:t>
            </a:r>
            <a:r>
              <a:rPr lang="en-US" altLang="en-US" sz="1500" dirty="0" err="1"/>
              <a:t>ანუ</a:t>
            </a:r>
            <a:r>
              <a:rPr lang="en-US" altLang="en-US" sz="1500" dirty="0"/>
              <a:t>, </a:t>
            </a:r>
            <a:r>
              <a:rPr lang="en-US" altLang="en-US" sz="1500" dirty="0" err="1">
                <a:latin typeface="Sylfaen" panose="010A0502050306030303" pitchFamily="18" charset="0"/>
              </a:rPr>
              <a:t>მონაწილემ</a:t>
            </a:r>
            <a:r>
              <a:rPr lang="en-US" altLang="en-US" sz="1500" dirty="0">
                <a:latin typeface="Sylfaen" panose="010A0502050306030303" pitchFamily="18" charset="0"/>
              </a:rPr>
              <a:t> </a:t>
            </a:r>
            <a:r>
              <a:rPr lang="en-US" altLang="en-US" sz="1500" dirty="0" err="1"/>
              <a:t>განიცადა</a:t>
            </a:r>
            <a:r>
              <a:rPr lang="ka-GE" altLang="en-US" sz="1500" dirty="0"/>
              <a:t>/განიცდის</a:t>
            </a:r>
            <a:r>
              <a:rPr lang="en-US" altLang="en-US" sz="1500" dirty="0"/>
              <a:t> </a:t>
            </a:r>
            <a:r>
              <a:rPr lang="en-US" altLang="en-US" sz="1500" dirty="0" err="1">
                <a:latin typeface="Sylfaen" panose="010A0502050306030303" pitchFamily="18" charset="0"/>
              </a:rPr>
              <a:t>ან</a:t>
            </a:r>
            <a:r>
              <a:rPr lang="en-US" altLang="en-US" sz="1500" dirty="0">
                <a:latin typeface="Sylfaen" panose="010A0502050306030303" pitchFamily="18" charset="0"/>
              </a:rPr>
              <a:t> </a:t>
            </a:r>
            <a:r>
              <a:rPr lang="en-US" altLang="en-US" sz="1500" dirty="0" err="1">
                <a:latin typeface="Sylfaen" panose="010A0502050306030303" pitchFamily="18" charset="0"/>
              </a:rPr>
              <a:t>არ</a:t>
            </a:r>
            <a:r>
              <a:rPr lang="en-US" altLang="en-US" sz="1500" dirty="0">
                <a:latin typeface="Sylfaen" panose="010A0502050306030303" pitchFamily="18" charset="0"/>
              </a:rPr>
              <a:t> </a:t>
            </a:r>
            <a:r>
              <a:rPr lang="en-US" altLang="en-US" sz="1500" dirty="0" err="1">
                <a:latin typeface="Sylfaen" panose="010A0502050306030303" pitchFamily="18" charset="0"/>
              </a:rPr>
              <a:t>განიცადა</a:t>
            </a:r>
            <a:r>
              <a:rPr lang="ka-GE" altLang="en-US" sz="1500" dirty="0">
                <a:latin typeface="Sylfaen" panose="010A0502050306030303" pitchFamily="18" charset="0"/>
              </a:rPr>
              <a:t>/განიცდის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რისკ-ფაქტორის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ზემოქმედება</a:t>
            </a:r>
            <a:r>
              <a:rPr lang="ka-GE" altLang="en-US" sz="1500" dirty="0"/>
              <a:t> (მაგ. კანაფის მოხმარება)</a:t>
            </a:r>
            <a:endParaRPr lang="en-US" altLang="en-US" sz="15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500" dirty="0"/>
          </a:p>
          <a:p>
            <a:pPr eaLnBrk="1" hangingPunct="1">
              <a:lnSpc>
                <a:spcPct val="80000"/>
              </a:lnSpc>
              <a:buFont typeface="Times" panose="02020603050405020304" pitchFamily="18" charset="0"/>
              <a:buChar char="•"/>
            </a:pPr>
            <a:r>
              <a:rPr lang="en-US" altLang="en-US" sz="1500" dirty="0" err="1"/>
              <a:t>მონაწილეებს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ვაკვირდებით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დროის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მანძილზე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და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ვარკვევთ</a:t>
            </a:r>
            <a:r>
              <a:rPr lang="ka-GE" altLang="en-US" sz="1500" dirty="0"/>
              <a:t>,</a:t>
            </a:r>
            <a:r>
              <a:rPr lang="en-US" altLang="en-US" sz="1500" dirty="0"/>
              <a:t> </a:t>
            </a:r>
            <a:r>
              <a:rPr lang="ka-GE" altLang="en-US" sz="1500" dirty="0"/>
              <a:t>განუვითარდებათ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თუ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არ</a:t>
            </a:r>
            <a:r>
              <a:rPr lang="ka-GE" altLang="en-US" sz="1500" dirty="0">
                <a:latin typeface="Sylfaen" panose="010A0502050306030303" pitchFamily="18" charset="0"/>
              </a:rPr>
              <a:t>ა</a:t>
            </a:r>
            <a:r>
              <a:rPr lang="en-US" altLang="en-US" sz="1500" dirty="0"/>
              <a:t> </a:t>
            </a:r>
            <a:r>
              <a:rPr lang="ka-GE" altLang="en-US" sz="1500" dirty="0"/>
              <a:t>ჩვენთვის საინტერესო შედეგი (მაგ. დაავადება)</a:t>
            </a:r>
            <a:endParaRPr lang="en-US" altLang="en-US" sz="1500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endParaRPr lang="en-US" altLang="en-US" sz="1500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US" altLang="en-US" sz="1500" dirty="0" err="1"/>
              <a:t>მონაწილეს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კვლევის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დაწყებისას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არ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უნდა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ჰქონდე</a:t>
            </a:r>
            <a:r>
              <a:rPr lang="ka-GE" altLang="en-US" sz="1500" dirty="0"/>
              <a:t>ს</a:t>
            </a:r>
            <a:r>
              <a:rPr lang="en-US" altLang="en-US" sz="1500" dirty="0"/>
              <a:t> </a:t>
            </a:r>
            <a:r>
              <a:rPr lang="ka-GE" altLang="en-US" sz="1500" dirty="0"/>
              <a:t>დამდგარი </a:t>
            </a:r>
            <a:r>
              <a:rPr lang="en-US" altLang="en-US" sz="1500" dirty="0" err="1"/>
              <a:t>შედეგი</a:t>
            </a:r>
            <a:r>
              <a:rPr lang="ka-GE" altLang="en-US" sz="1500" dirty="0"/>
              <a:t> </a:t>
            </a:r>
            <a:r>
              <a:rPr lang="en-US" altLang="en-US" sz="1500" dirty="0"/>
              <a:t>(</a:t>
            </a:r>
            <a:r>
              <a:rPr lang="en-US" altLang="en-US" sz="1500" dirty="0" err="1"/>
              <a:t>დაავადება</a:t>
            </a:r>
            <a:r>
              <a:rPr lang="en-US" altLang="en-US" sz="1500" dirty="0"/>
              <a:t>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endParaRPr lang="en-US" altLang="en-US" sz="1500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ka-GE" altLang="en-US" sz="1500" dirty="0"/>
              <a:t>როგორც წესი, </a:t>
            </a:r>
            <a:r>
              <a:rPr lang="en-US" altLang="en-US" sz="1500" dirty="0" err="1"/>
              <a:t>ახალი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მონაწილე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არ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დაიშვება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თავდაპირველი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რეკრუტირების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შემდეგ</a:t>
            </a:r>
            <a:r>
              <a:rPr lang="en-US" altLang="en-US" sz="1500" dirty="0"/>
              <a:t> </a:t>
            </a:r>
            <a:endParaRPr lang="en-US" altLang="en-US" sz="15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endParaRPr lang="en-US" altLang="en-US" sz="15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US" altLang="en-US" sz="1500" dirty="0" err="1"/>
              <a:t>განსაზღვრავთ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და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ერთმანეთს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ვადარებთ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შედეგის</a:t>
            </a:r>
            <a:r>
              <a:rPr lang="en-US" altLang="en-US" sz="1500" dirty="0"/>
              <a:t> (</a:t>
            </a:r>
            <a:r>
              <a:rPr lang="en-US" altLang="en-US" sz="1500" dirty="0" err="1"/>
              <a:t>დაავადების</a:t>
            </a:r>
            <a:r>
              <a:rPr lang="en-US" altLang="en-US" sz="1500" dirty="0"/>
              <a:t>) </a:t>
            </a:r>
            <a:r>
              <a:rPr lang="en-US" altLang="en-US" sz="1500" dirty="0" err="1"/>
              <a:t>ინციდენტობას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ორ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ჯგუფს</a:t>
            </a:r>
            <a:r>
              <a:rPr lang="en-US" altLang="en-US" sz="1500" dirty="0"/>
              <a:t> </a:t>
            </a:r>
            <a:r>
              <a:rPr lang="en-US" altLang="en-US" sz="1500" dirty="0" err="1"/>
              <a:t>შორის</a:t>
            </a:r>
            <a:endParaRPr lang="en-US" altLang="en-US" sz="1500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endParaRPr lang="en-US" altLang="en-US" sz="15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US" altLang="en-US" sz="1500" dirty="0" err="1">
                <a:solidFill>
                  <a:srgbClr val="FF0000"/>
                </a:solidFill>
              </a:rPr>
              <a:t>მნიშვნელოვანია</a:t>
            </a:r>
            <a:r>
              <a:rPr lang="en-US" altLang="en-US" sz="1500" dirty="0">
                <a:solidFill>
                  <a:srgbClr val="FF0000"/>
                </a:solidFill>
              </a:rPr>
              <a:t>: </a:t>
            </a:r>
            <a:r>
              <a:rPr lang="en-US" altLang="en-US" sz="1500" dirty="0" err="1">
                <a:solidFill>
                  <a:srgbClr val="FF0000"/>
                </a:solidFill>
              </a:rPr>
              <a:t>აუცილებელია</a:t>
            </a:r>
            <a:r>
              <a:rPr lang="en-US" altLang="en-US" sz="1500" dirty="0">
                <a:solidFill>
                  <a:srgbClr val="FF0000"/>
                </a:solidFill>
              </a:rPr>
              <a:t> </a:t>
            </a:r>
            <a:r>
              <a:rPr lang="en-US" altLang="en-US" sz="1500" dirty="0" err="1">
                <a:solidFill>
                  <a:srgbClr val="FF0000"/>
                </a:solidFill>
              </a:rPr>
              <a:t>შევისწავლოთ</a:t>
            </a:r>
            <a:r>
              <a:rPr lang="en-US" altLang="en-US" sz="1500" dirty="0">
                <a:solidFill>
                  <a:srgbClr val="FF0000"/>
                </a:solidFill>
              </a:rPr>
              <a:t> </a:t>
            </a:r>
            <a:r>
              <a:rPr lang="en-US" altLang="en-US" sz="1500" dirty="0" err="1">
                <a:solidFill>
                  <a:srgbClr val="FF0000"/>
                </a:solidFill>
              </a:rPr>
              <a:t>სხვა</a:t>
            </a:r>
            <a:r>
              <a:rPr lang="en-US" altLang="en-US" sz="1500" dirty="0">
                <a:solidFill>
                  <a:srgbClr val="FF0000"/>
                </a:solidFill>
              </a:rPr>
              <a:t> (</a:t>
            </a:r>
            <a:r>
              <a:rPr lang="en-US" altLang="en-US" sz="1500" dirty="0">
                <a:solidFill>
                  <a:srgbClr val="FF0000"/>
                </a:solidFill>
                <a:latin typeface="Sylfaen" panose="010A0502050306030303" pitchFamily="18" charset="0"/>
              </a:rPr>
              <a:t>confounding* - </a:t>
            </a:r>
            <a:r>
              <a:rPr lang="ka-GE" altLang="en-US" sz="1500" dirty="0">
                <a:solidFill>
                  <a:srgbClr val="FF0000"/>
                </a:solidFill>
                <a:latin typeface="Sylfaen" panose="010A0502050306030303" pitchFamily="18" charset="0"/>
              </a:rPr>
              <a:t>დამაბნეველი, მესამე ცვლადი, რომელიც გავლენას ახდენს ძირითად ცვლადებზე</a:t>
            </a:r>
            <a:r>
              <a:rPr lang="en-US" altLang="en-US" sz="1500" dirty="0">
                <a:solidFill>
                  <a:srgbClr val="FF0000"/>
                </a:solidFill>
              </a:rPr>
              <a:t>)</a:t>
            </a:r>
            <a:r>
              <a:rPr lang="en-US" altLang="en-US" sz="1500" dirty="0">
                <a:solidFill>
                  <a:srgbClr val="FF0000"/>
                </a:solidFill>
                <a:latin typeface="Sylfaen" panose="010A0502050306030303" pitchFamily="18" charset="0"/>
              </a:rPr>
              <a:t> </a:t>
            </a:r>
            <a:r>
              <a:rPr lang="en-US" altLang="en-US" sz="1500" dirty="0" err="1">
                <a:solidFill>
                  <a:srgbClr val="FF0000"/>
                </a:solidFill>
                <a:latin typeface="Sylfaen" panose="010A0502050306030303" pitchFamily="18" charset="0"/>
              </a:rPr>
              <a:t>ფაქტორები</a:t>
            </a:r>
            <a:endParaRPr lang="en-US" altLang="en-US" sz="15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5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ka-GE" altLang="en-US" sz="1500" dirty="0">
                <a:latin typeface="Sylfaen" panose="010A0502050306030303" pitchFamily="18" charset="0"/>
              </a:rPr>
              <a:t>მაგ., ნარკოტიკის მოხმარება </a:t>
            </a:r>
            <a:r>
              <a:rPr lang="ka-GE" altLang="en-US" sz="1500" dirty="0"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US" altLang="en-US" sz="1500" dirty="0">
                <a:latin typeface="Sylfaen" panose="010A0502050306030303" pitchFamily="18" charset="0"/>
              </a:rPr>
              <a:t> </a:t>
            </a:r>
            <a:r>
              <a:rPr lang="ka-GE" altLang="en-US" sz="1500" dirty="0">
                <a:latin typeface="Sylfaen" panose="010A0502050306030303" pitchFamily="18" charset="0"/>
              </a:rPr>
              <a:t>სიკვდილობა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ka-GE" altLang="en-US" sz="1500" dirty="0">
              <a:latin typeface="Sylfaen" panose="010A0502050306030303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ka-GE" altLang="en-US" sz="1500" dirty="0">
                <a:latin typeface="Sylfaen" panose="010A0502050306030303" pitchFamily="18" charset="0"/>
              </a:rPr>
              <a:t>ასაკი, სქესი,  მოწევა, ვარჯიში... - დამაბნეველი (</a:t>
            </a:r>
            <a:r>
              <a:rPr lang="en-US" altLang="en-US" sz="1500" dirty="0">
                <a:latin typeface="Sylfaen" panose="010A0502050306030303" pitchFamily="18" charset="0"/>
              </a:rPr>
              <a:t>confounding</a:t>
            </a:r>
            <a:r>
              <a:rPr lang="ka-GE" altLang="en-US" sz="1500" dirty="0">
                <a:latin typeface="Sylfaen" panose="010A0502050306030303" pitchFamily="18" charset="0"/>
              </a:rPr>
              <a:t>) ცვლადები</a:t>
            </a:r>
            <a:endParaRPr lang="en-US" altLang="en-US" sz="15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27D913-FEA4-4039-8B5B-CE70574DF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5288" y="669130"/>
            <a:ext cx="792163" cy="7921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686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7938" grpId="0"/>
      <p:bldP spid="16793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4">
            <a:extLst>
              <a:ext uri="{FF2B5EF4-FFF2-40B4-BE49-F238E27FC236}">
                <a16:creationId xmlns:a16="http://schemas.microsoft.com/office/drawing/2014/main" id="{29A7FAED-9DA6-42F7-8F2B-3AF4F3520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en-US" altLang="en-US" sz="2700">
                <a:latin typeface="Sylfaen" panose="010A0502050306030303" pitchFamily="18" charset="0"/>
              </a:rPr>
              <a:t>კოჰორტული კვლევის დიზაინი</a:t>
            </a:r>
          </a:p>
        </p:txBody>
      </p:sp>
      <p:pic>
        <p:nvPicPr>
          <p:cNvPr id="30722" name="Picture 1" descr="Cohort study design .png">
            <a:extLst>
              <a:ext uri="{FF2B5EF4-FFF2-40B4-BE49-F238E27FC236}">
                <a16:creationId xmlns:a16="http://schemas.microsoft.com/office/drawing/2014/main" id="{018E8A7B-0F25-4C93-861C-BBCC2C255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341439"/>
            <a:ext cx="6465416" cy="403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B57E5-6748-4598-B5C8-430BC20A8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308100"/>
            <a:ext cx="2504976" cy="346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8B917118-069A-42D8-A1BC-3D1383042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238" y="365125"/>
            <a:ext cx="7886700" cy="903288"/>
          </a:xfrm>
        </p:spPr>
        <p:txBody>
          <a:bodyPr/>
          <a:lstStyle/>
          <a:p>
            <a:r>
              <a:rPr lang="ka-GE" altLang="en-US" sz="3200"/>
              <a:t>კოჰორტული კვლევები</a:t>
            </a:r>
            <a:endParaRPr lang="en-US" altLang="en-US" sz="3200" i="1" u="sng"/>
          </a:p>
        </p:txBody>
      </p:sp>
      <p:sp>
        <p:nvSpPr>
          <p:cNvPr id="31746" name="Text Placeholder 2">
            <a:extLst>
              <a:ext uri="{FF2B5EF4-FFF2-40B4-BE49-F238E27FC236}">
                <a16:creationId xmlns:a16="http://schemas.microsoft.com/office/drawing/2014/main" id="{2FE8DCCA-9C63-4C44-AECF-F1E23FB9B3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0238" y="1681163"/>
            <a:ext cx="3867150" cy="452437"/>
          </a:xfrm>
        </p:spPr>
        <p:txBody>
          <a:bodyPr/>
          <a:lstStyle/>
          <a:p>
            <a:pPr algn="ctr"/>
            <a:r>
              <a:rPr lang="ka-GE" altLang="en-US" dirty="0"/>
              <a:t>უპირატესობები</a:t>
            </a:r>
            <a:endParaRPr lang="en-US" altLang="en-US" dirty="0"/>
          </a:p>
        </p:txBody>
      </p:sp>
      <p:sp>
        <p:nvSpPr>
          <p:cNvPr id="31747" name="Content Placeholder 3">
            <a:extLst>
              <a:ext uri="{FF2B5EF4-FFF2-40B4-BE49-F238E27FC236}">
                <a16:creationId xmlns:a16="http://schemas.microsoft.com/office/drawing/2014/main" id="{C3EC2A5F-6391-4297-B653-DDF2DCF9DEF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30238" y="2505075"/>
            <a:ext cx="3867150" cy="3684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400" dirty="0" err="1">
                <a:latin typeface="Sylfaen" panose="010A0502050306030303" pitchFamily="18" charset="0"/>
              </a:rPr>
              <a:t>ვიცით</a:t>
            </a:r>
            <a:r>
              <a:rPr lang="en-US" altLang="en-US" sz="1400" dirty="0">
                <a:latin typeface="Sylfaen" panose="010A0502050306030303" pitchFamily="18" charset="0"/>
              </a:rPr>
              <a:t>, </a:t>
            </a:r>
            <a:r>
              <a:rPr lang="en-US" altLang="en-US" sz="1400" dirty="0" err="1">
                <a:latin typeface="Sylfaen" panose="010A0502050306030303" pitchFamily="18" charset="0"/>
              </a:rPr>
              <a:t>რომ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ka-GE" altLang="en-US" sz="1400" dirty="0">
                <a:latin typeface="Sylfaen" panose="010A0502050306030303" pitchFamily="18" charset="0"/>
              </a:rPr>
              <a:t>რისკ ფაქტორი</a:t>
            </a:r>
            <a:r>
              <a:rPr lang="en-US" altLang="en-US" sz="1400" dirty="0">
                <a:latin typeface="Sylfaen" panose="010A0502050306030303" pitchFamily="18" charset="0"/>
              </a:rPr>
              <a:t>(</a:t>
            </a:r>
            <a:r>
              <a:rPr lang="en-US" altLang="en-US" sz="1400" dirty="0" err="1">
                <a:latin typeface="Sylfaen" panose="010A0502050306030303" pitchFamily="18" charset="0"/>
              </a:rPr>
              <a:t>ექსპოზიცია</a:t>
            </a:r>
            <a:r>
              <a:rPr lang="en-US" altLang="en-US" sz="1400" dirty="0">
                <a:latin typeface="Sylfaen" panose="010A0502050306030303" pitchFamily="18" charset="0"/>
              </a:rPr>
              <a:t>) </a:t>
            </a:r>
            <a:r>
              <a:rPr lang="en-US" altLang="en-US" sz="1400" dirty="0" err="1">
                <a:latin typeface="Sylfaen" panose="010A0502050306030303" pitchFamily="18" charset="0"/>
              </a:rPr>
              <a:t>არსებობდა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შედეგის</a:t>
            </a:r>
            <a:r>
              <a:rPr lang="en-US" altLang="en-US" sz="1400" dirty="0">
                <a:latin typeface="Sylfaen" panose="010A0502050306030303" pitchFamily="18" charset="0"/>
              </a:rPr>
              <a:t> (</a:t>
            </a:r>
            <a:r>
              <a:rPr lang="en-US" altLang="en-US" sz="1400" dirty="0" err="1">
                <a:latin typeface="Sylfaen" panose="010A0502050306030303" pitchFamily="18" charset="0"/>
              </a:rPr>
              <a:t>დაავადების</a:t>
            </a:r>
            <a:r>
              <a:rPr lang="en-US" altLang="en-US" sz="1400" dirty="0">
                <a:latin typeface="Sylfaen" panose="010A0502050306030303" pitchFamily="18" charset="0"/>
              </a:rPr>
              <a:t>) </a:t>
            </a:r>
            <a:r>
              <a:rPr lang="en-US" altLang="en-US" sz="1400" dirty="0" err="1">
                <a:latin typeface="Sylfaen" panose="010A0502050306030303" pitchFamily="18" charset="0"/>
              </a:rPr>
              <a:t>დადგომამდე</a:t>
            </a:r>
            <a:r>
              <a:rPr lang="en-US" altLang="en-US" sz="1400" dirty="0">
                <a:latin typeface="Sylfaen" panose="010A0502050306030303" pitchFamily="18" charset="0"/>
              </a:rPr>
              <a:t>  (</a:t>
            </a:r>
            <a:r>
              <a:rPr lang="en-US" altLang="en-US" sz="1400" dirty="0" err="1">
                <a:latin typeface="Sylfaen" panose="010A0502050306030303" pitchFamily="18" charset="0"/>
              </a:rPr>
              <a:t>მიზეზ-შედეგობრიობის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მანიშნებელი</a:t>
            </a:r>
            <a:r>
              <a:rPr lang="en-US" altLang="en-US" sz="1400" dirty="0">
                <a:latin typeface="Sylfaen" panose="010A0502050306030303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en-US" sz="1400" dirty="0">
              <a:latin typeface="Sylfaen" panose="010A0502050306030303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პირდაპირ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ზომავს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შედეგის</a:t>
            </a:r>
            <a:r>
              <a:rPr lang="en-US" altLang="en-US" sz="1400" dirty="0">
                <a:latin typeface="Sylfaen" panose="010A0502050306030303" pitchFamily="18" charset="0"/>
              </a:rPr>
              <a:t> (</a:t>
            </a:r>
            <a:r>
              <a:rPr lang="en-US" altLang="en-US" sz="1400" dirty="0" err="1">
                <a:latin typeface="Sylfaen" panose="010A0502050306030303" pitchFamily="18" charset="0"/>
              </a:rPr>
              <a:t>დაავადების</a:t>
            </a:r>
            <a:r>
              <a:rPr lang="en-US" altLang="en-US" sz="1400" dirty="0">
                <a:latin typeface="Sylfaen" panose="010A0502050306030303" pitchFamily="18" charset="0"/>
              </a:rPr>
              <a:t>) </a:t>
            </a:r>
            <a:r>
              <a:rPr lang="en-US" altLang="en-US" sz="1400" dirty="0" err="1">
                <a:latin typeface="Sylfaen" panose="010A0502050306030303" pitchFamily="18" charset="0"/>
              </a:rPr>
              <a:t>ინციდენტობას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endParaRPr lang="en-US" altLang="en-US" sz="1400" dirty="0">
              <a:latin typeface="Sylfaen" panose="010A0502050306030303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1400" dirty="0" err="1">
                <a:latin typeface="Sylfaen" panose="010A0502050306030303" pitchFamily="18" charset="0"/>
              </a:rPr>
              <a:t>ზომავს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ფარდობით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რისკს</a:t>
            </a:r>
            <a:r>
              <a:rPr lang="en-US" altLang="en-US" sz="1400" dirty="0">
                <a:latin typeface="Sylfaen" panose="010A0502050306030303" pitchFamily="18" charset="0"/>
              </a:rPr>
              <a:t> (Relative Risk)</a:t>
            </a:r>
          </a:p>
          <a:p>
            <a:pPr eaLnBrk="1" hangingPunct="1">
              <a:lnSpc>
                <a:spcPct val="90000"/>
              </a:lnSpc>
            </a:pPr>
            <a:endParaRPr lang="en-US" altLang="en-US" sz="1400" dirty="0">
              <a:latin typeface="Sylfaen" panose="010A0502050306030303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1400" dirty="0" err="1">
                <a:latin typeface="Sylfaen" panose="010A0502050306030303" pitchFamily="18" charset="0"/>
              </a:rPr>
              <a:t>შეგვიძლია</a:t>
            </a:r>
            <a:r>
              <a:rPr lang="ka-GE" altLang="en-US" sz="1400" dirty="0">
                <a:latin typeface="Sylfaen" panose="010A0502050306030303" pitchFamily="18" charset="0"/>
              </a:rPr>
              <a:t>,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შევისწავლოთ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ზეგავლენის</a:t>
            </a:r>
            <a:r>
              <a:rPr lang="en-US" altLang="en-US" sz="1400" dirty="0">
                <a:latin typeface="Sylfaen" panose="010A0502050306030303" pitchFamily="18" charset="0"/>
              </a:rPr>
              <a:t> (</a:t>
            </a:r>
            <a:r>
              <a:rPr lang="en-US" altLang="en-US" sz="1400" dirty="0" err="1">
                <a:latin typeface="Sylfaen" panose="010A0502050306030303" pitchFamily="18" charset="0"/>
              </a:rPr>
              <a:t>რისკ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ფაქტორის</a:t>
            </a:r>
            <a:r>
              <a:rPr lang="en-US" altLang="en-US" sz="1400" dirty="0">
                <a:latin typeface="Sylfaen" panose="010A0502050306030303" pitchFamily="18" charset="0"/>
              </a:rPr>
              <a:t>) </a:t>
            </a:r>
            <a:r>
              <a:rPr lang="en-US" altLang="en-US" sz="1400" dirty="0" err="1">
                <a:latin typeface="Sylfaen" panose="010A0502050306030303" pitchFamily="18" charset="0"/>
              </a:rPr>
              <a:t>რამდენიმე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შედეგი</a:t>
            </a:r>
            <a:r>
              <a:rPr lang="en-US" altLang="en-US" sz="1400" dirty="0">
                <a:latin typeface="Sylfaen" panose="010A0502050306030303" pitchFamily="18" charset="0"/>
              </a:rPr>
              <a:t> (</a:t>
            </a:r>
            <a:r>
              <a:rPr lang="en-US" altLang="en-US" sz="1400" dirty="0" err="1">
                <a:latin typeface="Sylfaen" panose="010A0502050306030303" pitchFamily="18" charset="0"/>
              </a:rPr>
              <a:t>სხვა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დაავადებებიც</a:t>
            </a:r>
            <a:r>
              <a:rPr lang="en-US" altLang="en-US" sz="1400" dirty="0">
                <a:latin typeface="Sylfaen" panose="010A0502050306030303" pitchFamily="18" charset="0"/>
              </a:rPr>
              <a:t>)</a:t>
            </a:r>
            <a:endParaRPr lang="en-US" altLang="en-US" sz="1400" dirty="0">
              <a:solidFill>
                <a:srgbClr val="FF0000"/>
              </a:solidFill>
              <a:latin typeface="Sylfaen" panose="010A0502050306030303" pitchFamily="18" charset="0"/>
            </a:endParaRPr>
          </a:p>
          <a:p>
            <a:endParaRPr lang="en-US" altLang="en-US" sz="1400" dirty="0">
              <a:latin typeface="Sylfaen" panose="010A0502050306030303" pitchFamily="18" charset="0"/>
            </a:endParaRPr>
          </a:p>
        </p:txBody>
      </p:sp>
      <p:sp>
        <p:nvSpPr>
          <p:cNvPr id="31748" name="Text Placeholder 4">
            <a:extLst>
              <a:ext uri="{FF2B5EF4-FFF2-40B4-BE49-F238E27FC236}">
                <a16:creationId xmlns:a16="http://schemas.microsoft.com/office/drawing/2014/main" id="{B475D1EE-A341-4307-9D64-525C4CFEE06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4629150" y="1681163"/>
            <a:ext cx="3887788" cy="452437"/>
          </a:xfrm>
        </p:spPr>
        <p:txBody>
          <a:bodyPr/>
          <a:lstStyle/>
          <a:p>
            <a:pPr algn="ctr"/>
            <a:r>
              <a:rPr lang="ka-GE" altLang="en-US" dirty="0"/>
              <a:t>შეზღუდვები</a:t>
            </a:r>
            <a:endParaRPr lang="en-US" altLang="en-US" dirty="0"/>
          </a:p>
        </p:txBody>
      </p:sp>
      <p:sp>
        <p:nvSpPr>
          <p:cNvPr id="31749" name="Content Placeholder 5">
            <a:extLst>
              <a:ext uri="{FF2B5EF4-FFF2-40B4-BE49-F238E27FC236}">
                <a16:creationId xmlns:a16="http://schemas.microsoft.com/office/drawing/2014/main" id="{51FBD4B0-377B-4359-BCFD-A09851BE8653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400" dirty="0" err="1">
                <a:latin typeface="Sylfaen" panose="010A0502050306030303" pitchFamily="18" charset="0"/>
              </a:rPr>
              <a:t>იშვიათი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შედეგების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კვლევისთვის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ძვირი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და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არაეფექტურია</a:t>
            </a:r>
            <a:endParaRPr lang="en-US" altLang="en-US" sz="1400" dirty="0">
              <a:latin typeface="Sylfaen" panose="010A0502050306030303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14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1400" dirty="0" err="1">
                <a:latin typeface="Sylfaen" panose="010A0502050306030303" pitchFamily="18" charset="0"/>
              </a:rPr>
              <a:t>საჭიროებს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ხანგრძლივი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დაკვირვების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პერიოდს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და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დიდ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პოპულაციას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</a:p>
          <a:p>
            <a:pPr eaLnBrk="1" hangingPunct="1"/>
            <a:endParaRPr lang="en-US" altLang="en-US" sz="14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1400" dirty="0" err="1">
                <a:latin typeface="Sylfaen" panose="010A0502050306030303" pitchFamily="18" charset="0"/>
              </a:rPr>
              <a:t>არის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ძალიან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ძვირი</a:t>
            </a:r>
            <a:endParaRPr lang="en-US" altLang="en-US" sz="1400" dirty="0">
              <a:latin typeface="Sylfaen" panose="010A0502050306030303" pitchFamily="18" charset="0"/>
            </a:endParaRPr>
          </a:p>
          <a:p>
            <a:pPr eaLnBrk="1" hangingPunct="1"/>
            <a:endParaRPr lang="en-US" altLang="en-US" sz="14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1400" dirty="0" err="1">
                <a:latin typeface="Sylfaen" panose="010A0502050306030303" pitchFamily="18" charset="0"/>
              </a:rPr>
              <a:t>მონაწილეების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დაკარგვა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ყველაზე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სერიოზული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პრობლემაა</a:t>
            </a:r>
            <a:r>
              <a:rPr lang="en-US" altLang="en-US" sz="1400" dirty="0">
                <a:latin typeface="Sylfaen" panose="010A0502050306030303" pitchFamily="18" charset="0"/>
              </a:rPr>
              <a:t> (</a:t>
            </a:r>
            <a:r>
              <a:rPr lang="ka-GE" altLang="en-US" sz="1400" dirty="0">
                <a:latin typeface="Sylfaen" panose="010A0502050306030303" pitchFamily="18" charset="0"/>
              </a:rPr>
              <a:t>რამაც </a:t>
            </a:r>
            <a:r>
              <a:rPr lang="en-US" altLang="en-US" sz="1400" dirty="0" err="1">
                <a:latin typeface="Sylfaen" panose="010A0502050306030303" pitchFamily="18" charset="0"/>
              </a:rPr>
              <a:t>შესაძლოა</a:t>
            </a:r>
            <a:r>
              <a:rPr lang="ka-GE" altLang="en-US" sz="1400" dirty="0">
                <a:latin typeface="Sylfaen" panose="010A0502050306030303" pitchFamily="18" charset="0"/>
              </a:rPr>
              <a:t>,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დააზიანოს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კვლევის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შედეგების</a:t>
            </a:r>
            <a:r>
              <a:rPr lang="en-US" altLang="en-US" sz="1400" dirty="0">
                <a:latin typeface="Sylfaen" panose="010A0502050306030303" pitchFamily="18" charset="0"/>
              </a:rPr>
              <a:t> </a:t>
            </a:r>
            <a:r>
              <a:rPr lang="en-US" altLang="en-US" sz="1400" dirty="0" err="1">
                <a:latin typeface="Sylfaen" panose="010A0502050306030303" pitchFamily="18" charset="0"/>
              </a:rPr>
              <a:t>ვალიდურობა</a:t>
            </a:r>
            <a:r>
              <a:rPr lang="en-US" altLang="en-US" sz="1400" dirty="0">
                <a:latin typeface="Sylfaen" panose="010A0502050306030303" pitchFamily="18" charset="0"/>
              </a:rPr>
              <a:t>)</a:t>
            </a:r>
          </a:p>
          <a:p>
            <a:endParaRPr lang="en-US" altLang="en-US" sz="1400" dirty="0">
              <a:latin typeface="Sylfaen" panose="010A0502050306030303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AC3E49-E4EC-4B00-8379-4FAD045B4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2830" y="762830"/>
            <a:ext cx="649946" cy="64994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89C58B5E-812F-46E5-88D2-ACCEEDA1CA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000" b="1">
                <a:latin typeface="Sylfaen" panose="010A0502050306030303" pitchFamily="18" charset="0"/>
              </a:rPr>
              <a:t>შემთხვევა-კონტროლის კვლევები - </a:t>
            </a:r>
            <a:br>
              <a:rPr lang="ka-GE" altLang="en-US" sz="3000" b="1">
                <a:latin typeface="Sylfaen" panose="010A0502050306030303" pitchFamily="18" charset="0"/>
              </a:rPr>
            </a:br>
            <a:r>
              <a:rPr lang="en-US" altLang="en-US" sz="3000" i="1" u="sng">
                <a:latin typeface="Sylfaen" panose="010A0502050306030303" pitchFamily="18" charset="0"/>
              </a:rPr>
              <a:t>“</a:t>
            </a:r>
            <a:r>
              <a:rPr lang="ka-GE" altLang="en-US" sz="3000" i="1" u="sng">
                <a:latin typeface="Sylfaen" panose="010A0502050306030303" pitchFamily="18" charset="0"/>
              </a:rPr>
              <a:t>უკან დროში“</a:t>
            </a:r>
            <a:endParaRPr lang="en-US" altLang="en-US" sz="3000" i="1" u="sng">
              <a:latin typeface="Sylfaen" panose="010A0502050306030303" pitchFamily="18" charset="0"/>
            </a:endParaRP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E392E334-3843-4D4A-BB12-CF165A29E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2276474"/>
            <a:ext cx="3024187" cy="3463925"/>
          </a:xfrm>
        </p:spPr>
        <p:txBody>
          <a:bodyPr/>
          <a:lstStyle/>
          <a:p>
            <a:pPr eaLnBrk="1" hangingPunct="1"/>
            <a:r>
              <a:rPr lang="en-US" altLang="en-US" sz="1800" dirty="0" err="1">
                <a:latin typeface="Sylfaen" panose="010A0502050306030303" pitchFamily="18" charset="0"/>
              </a:rPr>
              <a:t>მკვლევარი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მუშაობს</a:t>
            </a:r>
            <a:r>
              <a:rPr lang="en-US" altLang="en-US" sz="1800" dirty="0">
                <a:latin typeface="Sylfaen" panose="010A0502050306030303" pitchFamily="18" charset="0"/>
              </a:rPr>
              <a:t> “</a:t>
            </a:r>
            <a:r>
              <a:rPr lang="en-US" altLang="ja-JP" sz="1800" dirty="0" err="1">
                <a:latin typeface="Sylfaen" panose="010A0502050306030303" pitchFamily="18" charset="0"/>
                <a:ea typeface="MS PGothic" panose="020B0600070205080204" pitchFamily="34" charset="-128"/>
              </a:rPr>
              <a:t>უკან</a:t>
            </a:r>
            <a:r>
              <a:rPr lang="en-US" altLang="en-US" sz="1800" dirty="0">
                <a:latin typeface="Sylfaen" panose="010A0502050306030303" pitchFamily="18" charset="0"/>
              </a:rPr>
              <a:t>”</a:t>
            </a:r>
            <a:r>
              <a:rPr lang="en-US" altLang="ja-JP" sz="1800" dirty="0">
                <a:latin typeface="Sylfaen" panose="010A0502050306030303" pitchFamily="18" charset="0"/>
                <a:ea typeface="MS PGothic" panose="020B0600070205080204" pitchFamily="34" charset="-128"/>
              </a:rPr>
              <a:t> (</a:t>
            </a:r>
            <a:r>
              <a:rPr lang="ka-GE" altLang="ja-JP" sz="1800" dirty="0">
                <a:latin typeface="Sylfaen" panose="010A0502050306030303" pitchFamily="18" charset="0"/>
                <a:ea typeface="MS PGothic" panose="020B0600070205080204" pitchFamily="34" charset="-128"/>
              </a:rPr>
              <a:t>დაავადებიდან რისკ ფაქტორისკენ</a:t>
            </a:r>
            <a:r>
              <a:rPr lang="en-US" altLang="ja-JP" sz="1800" dirty="0">
                <a:latin typeface="Sylfaen" panose="010A0502050306030303" pitchFamily="18" charset="0"/>
                <a:ea typeface="MS PGothic" panose="020B0600070205080204" pitchFamily="34" charset="-128"/>
              </a:rPr>
              <a:t>)</a:t>
            </a:r>
          </a:p>
          <a:p>
            <a:pPr eaLnBrk="1" hangingPunct="1"/>
            <a:endParaRPr lang="en-US" altLang="en-US" sz="18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1800" dirty="0" err="1">
                <a:latin typeface="Sylfaen" panose="010A0502050306030303" pitchFamily="18" charset="0"/>
              </a:rPr>
              <a:t>შენარჩევი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არჩეულია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ka-GE" altLang="en-US" sz="1800" dirty="0">
                <a:latin typeface="Sylfaen" panose="010A0502050306030303" pitchFamily="18" charset="0"/>
              </a:rPr>
              <a:t>დაავადების არსებობის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საფუძველზე</a:t>
            </a:r>
            <a:r>
              <a:rPr lang="en-US" altLang="en-US" sz="1800" dirty="0">
                <a:latin typeface="Sylfaen" panose="010A0502050306030303" pitchFamily="18" charset="0"/>
              </a:rPr>
              <a:t> (</a:t>
            </a:r>
            <a:r>
              <a:rPr lang="en-US" altLang="en-US" sz="1800" dirty="0" err="1">
                <a:latin typeface="Sylfaen" panose="010A0502050306030303" pitchFamily="18" charset="0"/>
              </a:rPr>
              <a:t>შემთხვევა</a:t>
            </a:r>
            <a:r>
              <a:rPr lang="en-US" altLang="en-US" sz="1800" dirty="0">
                <a:latin typeface="Sylfaen" panose="010A0502050306030303" pitchFamily="18" charset="0"/>
              </a:rPr>
              <a:t>) </a:t>
            </a:r>
            <a:r>
              <a:rPr lang="en-US" altLang="en-US" sz="1800" dirty="0" err="1">
                <a:latin typeface="Sylfaen" panose="010A0502050306030303" pitchFamily="18" charset="0"/>
              </a:rPr>
              <a:t>და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ხდება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შედარება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საკონტროლო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ჯგუფთან</a:t>
            </a:r>
            <a:r>
              <a:rPr lang="ka-GE" altLang="en-US" sz="1800" dirty="0">
                <a:latin typeface="Sylfaen" panose="010A0502050306030303" pitchFamily="18" charset="0"/>
              </a:rPr>
              <a:t> (არ აქვს დაავადება)</a:t>
            </a:r>
            <a:endParaRPr lang="en-US" altLang="en-US" sz="1800" dirty="0">
              <a:latin typeface="Sylfaen" panose="010A0502050306030303" pitchFamily="18" charset="0"/>
            </a:endParaRPr>
          </a:p>
        </p:txBody>
      </p:sp>
      <p:pic>
        <p:nvPicPr>
          <p:cNvPr id="32771" name="Picture 3" descr="Case-controll study design .png">
            <a:extLst>
              <a:ext uri="{FF2B5EF4-FFF2-40B4-BE49-F238E27FC236}">
                <a16:creationId xmlns:a16="http://schemas.microsoft.com/office/drawing/2014/main" id="{9434BBED-063D-4A91-A743-E2501EA43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76475"/>
            <a:ext cx="5761038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8E7B21-180E-47E5-BC94-463F820D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1117600"/>
            <a:ext cx="56769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66AF2A0-DBBF-4CE5-B82B-8B34B4F48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18202" y="274638"/>
            <a:ext cx="778098" cy="77809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4">
            <a:extLst>
              <a:ext uri="{FF2B5EF4-FFF2-40B4-BE49-F238E27FC236}">
                <a16:creationId xmlns:a16="http://schemas.microsoft.com/office/drawing/2014/main" id="{B459F89A-FBC2-4B8A-B7F5-03065CE50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238" y="365125"/>
            <a:ext cx="8262937" cy="1119188"/>
          </a:xfrm>
        </p:spPr>
        <p:txBody>
          <a:bodyPr/>
          <a:lstStyle/>
          <a:p>
            <a:r>
              <a:rPr lang="en-US" altLang="en-US" sz="3200">
                <a:latin typeface="Sylfaen" panose="010A0502050306030303" pitchFamily="18" charset="0"/>
              </a:rPr>
              <a:t>შემთხვევა-კონტროლის კვლევები</a:t>
            </a:r>
            <a:endParaRPr lang="en-US" altLang="en-US" sz="3200"/>
          </a:p>
        </p:txBody>
      </p:sp>
      <p:sp>
        <p:nvSpPr>
          <p:cNvPr id="33794" name="Text Placeholder 5">
            <a:extLst>
              <a:ext uri="{FF2B5EF4-FFF2-40B4-BE49-F238E27FC236}">
                <a16:creationId xmlns:a16="http://schemas.microsoft.com/office/drawing/2014/main" id="{E3AA248E-27D4-4F8A-A0AE-3283BE95B8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3263" y="1314450"/>
            <a:ext cx="3868737" cy="823913"/>
          </a:xfrm>
        </p:spPr>
        <p:txBody>
          <a:bodyPr/>
          <a:lstStyle/>
          <a:p>
            <a:pPr algn="ctr"/>
            <a:r>
              <a:rPr lang="ka-GE" altLang="en-US"/>
              <a:t>უპირატესობები</a:t>
            </a:r>
            <a:endParaRPr lang="en-US" altLang="en-US"/>
          </a:p>
        </p:txBody>
      </p:sp>
      <p:sp>
        <p:nvSpPr>
          <p:cNvPr id="33795" name="Content Placeholder 6">
            <a:extLst>
              <a:ext uri="{FF2B5EF4-FFF2-40B4-BE49-F238E27FC236}">
                <a16:creationId xmlns:a16="http://schemas.microsoft.com/office/drawing/2014/main" id="{987023C2-8940-4A6D-8805-7EBF04ECFBB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09600" y="2565400"/>
            <a:ext cx="3887788" cy="3624263"/>
          </a:xfrm>
        </p:spPr>
        <p:txBody>
          <a:bodyPr/>
          <a:lstStyle/>
          <a:p>
            <a:pPr eaLnBrk="1" hangingPunct="1"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ka-GE" altLang="en-US" sz="1800" dirty="0">
                <a:latin typeface="Sylfaen" panose="010A0502050306030303" pitchFamily="18" charset="0"/>
              </a:rPr>
              <a:t>+    გამოიყენება </a:t>
            </a:r>
            <a:r>
              <a:rPr lang="en-US" altLang="en-US" sz="1800" dirty="0" err="1">
                <a:latin typeface="Sylfaen" panose="010A0502050306030303" pitchFamily="18" charset="0"/>
              </a:rPr>
              <a:t>იშვიათი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ka-GE" altLang="en-US" sz="1800" dirty="0">
                <a:latin typeface="Sylfaen" panose="010A0502050306030303" pitchFamily="18" charset="0"/>
              </a:rPr>
              <a:t>დაავადების შესასწავლად</a:t>
            </a:r>
            <a:endParaRPr lang="en-US" altLang="en-US" sz="1800" dirty="0">
              <a:latin typeface="Sylfaen" panose="010A0502050306030303" pitchFamily="18" charset="0"/>
            </a:endParaRPr>
          </a:p>
          <a:p>
            <a:pPr eaLnBrk="1" hangingPunct="1"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latin typeface="Sylfaen" panose="010A0502050306030303" pitchFamily="18" charset="0"/>
              </a:rPr>
              <a:t>+	</a:t>
            </a:r>
            <a:r>
              <a:rPr lang="en-US" altLang="en-US" sz="1800" dirty="0" err="1">
                <a:latin typeface="Sylfaen" panose="010A0502050306030303" pitchFamily="18" charset="0"/>
              </a:rPr>
              <a:t>იაფი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და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ეფექტური</a:t>
            </a:r>
            <a:r>
              <a:rPr lang="en-US" altLang="en-US" sz="1800" dirty="0">
                <a:latin typeface="Sylfaen" panose="010A0502050306030303" pitchFamily="18" charset="0"/>
              </a:rPr>
              <a:t>: </a:t>
            </a:r>
            <a:r>
              <a:rPr lang="en-US" altLang="en-US" sz="1800" dirty="0" err="1">
                <a:latin typeface="Sylfaen" panose="010A0502050306030303" pitchFamily="18" charset="0"/>
              </a:rPr>
              <a:t>ხშირად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ერთადერთი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შესაძლო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ka-GE" altLang="en-US" sz="1800" dirty="0">
                <a:latin typeface="Sylfaen" panose="010A0502050306030303" pitchFamily="18" charset="0"/>
              </a:rPr>
              <a:t>ვარიანტია</a:t>
            </a:r>
            <a:endParaRPr lang="en-US" altLang="en-US" sz="1800" dirty="0">
              <a:latin typeface="Sylfaen" panose="010A0502050306030303" pitchFamily="18" charset="0"/>
            </a:endParaRPr>
          </a:p>
          <a:p>
            <a:pPr eaLnBrk="1" hangingPunct="1"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latin typeface="Sylfaen" panose="010A0502050306030303" pitchFamily="18" charset="0"/>
              </a:rPr>
              <a:t>+	</a:t>
            </a:r>
            <a:r>
              <a:rPr lang="en-US" altLang="en-US" sz="1800" dirty="0" err="1">
                <a:latin typeface="Sylfaen" panose="010A0502050306030303" pitchFamily="18" charset="0"/>
              </a:rPr>
              <a:t>ადგენს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ასოციაციას</a:t>
            </a:r>
            <a:r>
              <a:rPr lang="en-US" altLang="en-US" sz="1800" dirty="0">
                <a:latin typeface="Sylfaen" panose="010A0502050306030303" pitchFamily="18" charset="0"/>
              </a:rPr>
              <a:t> (odds ratio)</a:t>
            </a:r>
          </a:p>
          <a:p>
            <a:pPr eaLnBrk="1" hangingPunct="1"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latin typeface="Sylfaen" panose="010A0502050306030303" pitchFamily="18" charset="0"/>
              </a:rPr>
              <a:t>+	</a:t>
            </a:r>
            <a:r>
              <a:rPr lang="en-US" altLang="en-US" sz="1800" dirty="0" err="1">
                <a:latin typeface="Sylfaen" panose="010A0502050306030303" pitchFamily="18" charset="0"/>
              </a:rPr>
              <a:t>სასარგებლოა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ჰიპოთეზის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გენერირებისთვის</a:t>
            </a:r>
            <a:r>
              <a:rPr lang="en-US" altLang="en-US" sz="1800" dirty="0">
                <a:latin typeface="Sylfaen" panose="010A0502050306030303" pitchFamily="18" charset="0"/>
              </a:rPr>
              <a:t> (</a:t>
            </a:r>
            <a:r>
              <a:rPr lang="en-US" altLang="en-US" sz="1800" dirty="0" err="1">
                <a:latin typeface="Sylfaen" panose="010A0502050306030303" pitchFamily="18" charset="0"/>
              </a:rPr>
              <a:t>შესაძლებელია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მრავლობითი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რისკ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ფაქტორების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გამოვლენა</a:t>
            </a:r>
            <a:r>
              <a:rPr lang="en-US" altLang="en-US" sz="1800" dirty="0">
                <a:latin typeface="Sylfaen" panose="010A0502050306030303" pitchFamily="18" charset="0"/>
              </a:rPr>
              <a:t>)</a:t>
            </a:r>
            <a:endParaRPr lang="en-US" altLang="en-US" sz="1800" b="1" i="1" u="sng" dirty="0"/>
          </a:p>
          <a:p>
            <a:pPr>
              <a:lnSpc>
                <a:spcPct val="114000"/>
              </a:lnSpc>
            </a:pPr>
            <a:endParaRPr lang="en-US" altLang="en-US" sz="1600" dirty="0"/>
          </a:p>
        </p:txBody>
      </p:sp>
      <p:sp>
        <p:nvSpPr>
          <p:cNvPr id="33796" name="Text Placeholder 7">
            <a:extLst>
              <a:ext uri="{FF2B5EF4-FFF2-40B4-BE49-F238E27FC236}">
                <a16:creationId xmlns:a16="http://schemas.microsoft.com/office/drawing/2014/main" id="{BE76631A-1ECF-4F0B-8600-E44E1D697A7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4629150" y="1681163"/>
            <a:ext cx="3887788" cy="452437"/>
          </a:xfrm>
        </p:spPr>
        <p:txBody>
          <a:bodyPr/>
          <a:lstStyle/>
          <a:p>
            <a:pPr algn="ctr"/>
            <a:r>
              <a:rPr lang="ka-GE" altLang="en-US" dirty="0"/>
              <a:t>შეზღუდვები</a:t>
            </a:r>
            <a:endParaRPr lang="en-US" altLang="en-US" dirty="0"/>
          </a:p>
        </p:txBody>
      </p:sp>
      <p:sp>
        <p:nvSpPr>
          <p:cNvPr id="33797" name="Content Placeholder 8">
            <a:extLst>
              <a:ext uri="{FF2B5EF4-FFF2-40B4-BE49-F238E27FC236}">
                <a16:creationId xmlns:a16="http://schemas.microsoft.com/office/drawing/2014/main" id="{0A57E44D-8FD4-4D61-9C3E-7FA7F6B9A62A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>
          <a:xfrm>
            <a:off x="4716463" y="2565400"/>
            <a:ext cx="3800475" cy="3624263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en-US" altLang="en-US" sz="1800" dirty="0" err="1">
                <a:latin typeface="Sylfaen" panose="010A0502050306030303" pitchFamily="18" charset="0"/>
              </a:rPr>
              <a:t>მიზეზ-შედეგობრივი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კავშირი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რთულად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დასადგენია</a:t>
            </a:r>
            <a:endParaRPr lang="en-US" altLang="en-US" sz="1800" dirty="0">
              <a:latin typeface="Sylfaen" panose="010A0502050306030303" pitchFamily="18" charset="0"/>
            </a:endParaRP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en-US" altLang="en-US" sz="1800" dirty="0" err="1">
                <a:latin typeface="Sylfaen" panose="010A0502050306030303" pitchFamily="18" charset="0"/>
              </a:rPr>
              <a:t>სელექციის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ცდომილება</a:t>
            </a:r>
            <a:r>
              <a:rPr lang="en-US" altLang="en-US" sz="1800" dirty="0">
                <a:latin typeface="Sylfaen" panose="010A0502050306030303" pitchFamily="18" charset="0"/>
              </a:rPr>
              <a:t> (Selection bias) - </a:t>
            </a:r>
            <a:r>
              <a:rPr lang="en-US" altLang="en-US" sz="1800" dirty="0" err="1">
                <a:latin typeface="Sylfaen" panose="010A0502050306030303" pitchFamily="18" charset="0"/>
              </a:rPr>
              <a:t>სწორი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საკონტროლო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ჯგუფის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შერჩევა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en-US" altLang="en-US" sz="1800" dirty="0" err="1">
                <a:latin typeface="Sylfaen" panose="010A0502050306030303" pitchFamily="18" charset="0"/>
              </a:rPr>
              <a:t>გახსენების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ცდომილება</a:t>
            </a:r>
            <a:r>
              <a:rPr lang="en-US" altLang="en-US" sz="1800" dirty="0">
                <a:latin typeface="Sylfaen" panose="010A0502050306030303" pitchFamily="18" charset="0"/>
              </a:rPr>
              <a:t> (Recall bias) 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en-US" altLang="en-US" sz="1800" dirty="0" err="1">
                <a:latin typeface="Sylfaen" panose="010A0502050306030303" pitchFamily="18" charset="0"/>
              </a:rPr>
              <a:t>ვერ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ka-GE" altLang="en-US" sz="1800" dirty="0">
                <a:latin typeface="Sylfaen" panose="010A0502050306030303" pitchFamily="18" charset="0"/>
              </a:rPr>
              <a:t>ადგენს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ინციდენტობას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და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პრევალენტობას</a:t>
            </a:r>
            <a:endParaRPr lang="en-US" altLang="en-US" sz="1800" dirty="0">
              <a:latin typeface="Sylfaen" panose="010A0502050306030303" pitchFamily="18" charset="0"/>
            </a:endParaRPr>
          </a:p>
          <a:p>
            <a:endParaRPr lang="en-US" altLang="en-US" sz="18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3E0344-6306-427E-8745-11074CFF1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538" y="5700340"/>
            <a:ext cx="792535" cy="7925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723EEDAA-A133-4627-9681-63E5AAD8F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a-GE" altLang="en-US" sz="2800"/>
              <a:t>კოჰორტული და შემთხვევა-კონტროლის კვლევების შედარება</a:t>
            </a:r>
            <a:endParaRPr lang="en-US" altLang="en-US" sz="2800"/>
          </a:p>
        </p:txBody>
      </p:sp>
      <p:pic>
        <p:nvPicPr>
          <p:cNvPr id="34818" name="Content Placeholder 4">
            <a:extLst>
              <a:ext uri="{FF2B5EF4-FFF2-40B4-BE49-F238E27FC236}">
                <a16:creationId xmlns:a16="http://schemas.microsoft.com/office/drawing/2014/main" id="{00967256-C83C-4FB7-BCE2-08E5993845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509713"/>
            <a:ext cx="7705725" cy="5073650"/>
          </a:xfr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533401" y="1028700"/>
            <a:ext cx="8176260" cy="16040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 პრევალენტობა გამოსახავს დროის კონკრეტულ მონაკვეთში, მოსახლეობაში წარმოქმნილი დაავადების ახალი შემთხვევების რიცხვს.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35480" y="4376270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მცდარია</a:t>
            </a:r>
            <a:endParaRPr lang="en-US" sz="1500" b="1" dirty="0"/>
          </a:p>
        </p:txBody>
      </p:sp>
      <p:sp>
        <p:nvSpPr>
          <p:cNvPr id="21" name="Wrong answer"/>
          <p:cNvSpPr/>
          <p:nvPr/>
        </p:nvSpPr>
        <p:spPr>
          <a:xfrm>
            <a:off x="1935480" y="3140968"/>
            <a:ext cx="3932814" cy="727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ჭეშმარიტია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01448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2">
            <a:extLst>
              <a:ext uri="{FF2B5EF4-FFF2-40B4-BE49-F238E27FC236}">
                <a16:creationId xmlns:a16="http://schemas.microsoft.com/office/drawing/2014/main" id="{622F9829-9027-44D1-8719-EF7A2373E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latin typeface="Sylfaen" panose="010A0502050306030303" pitchFamily="18" charset="0"/>
              </a:rPr>
              <a:t>რანდომიზირებული კონტროლირებული </a:t>
            </a:r>
            <a:r>
              <a:rPr lang="ka-GE" altLang="en-US" sz="2800" b="1">
                <a:latin typeface="Sylfaen" panose="010A0502050306030303" pitchFamily="18" charset="0"/>
              </a:rPr>
              <a:t>კვლევა</a:t>
            </a:r>
            <a:r>
              <a:rPr lang="en-US" altLang="en-US" sz="2800" b="1">
                <a:latin typeface="Sylfaen" panose="010A0502050306030303" pitchFamily="18" charset="0"/>
              </a:rPr>
              <a:t> (რკკ)</a:t>
            </a:r>
            <a:endParaRPr lang="en-US" altLang="en-US" sz="2800" b="1"/>
          </a:p>
        </p:txBody>
      </p:sp>
      <p:sp>
        <p:nvSpPr>
          <p:cNvPr id="23555" name="Content Placeholder 3">
            <a:extLst>
              <a:ext uri="{FF2B5EF4-FFF2-40B4-BE49-F238E27FC236}">
                <a16:creationId xmlns:a16="http://schemas.microsoft.com/office/drawing/2014/main" id="{E51B4B74-1AD0-4652-AB44-B19047008D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 defTabSz="457200">
              <a:buFontTx/>
              <a:buNone/>
              <a:defRPr/>
            </a:pPr>
            <a:r>
              <a:rPr lang="en-US" altLang="zh-CN" sz="2000" dirty="0" err="1">
                <a:ea typeface="MS PGothic" panose="020B0600070205080204" pitchFamily="34" charset="-128"/>
              </a:rPr>
              <a:t>ექსპერიმენტი</a:t>
            </a:r>
            <a:r>
              <a:rPr lang="en-US" altLang="zh-CN" sz="2000" dirty="0">
                <a:ea typeface="MS PGothic" panose="020B0600070205080204" pitchFamily="34" charset="-128"/>
              </a:rPr>
              <a:t>, </a:t>
            </a:r>
            <a:r>
              <a:rPr lang="en-US" altLang="zh-CN" sz="2000" dirty="0" err="1">
                <a:ea typeface="MS PGothic" panose="020B0600070205080204" pitchFamily="34" charset="-128"/>
              </a:rPr>
              <a:t>რომლის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დროსაც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მონაწილეები</a:t>
            </a:r>
            <a:r>
              <a:rPr lang="en-US" altLang="zh-CN" sz="2000" dirty="0">
                <a:ea typeface="MS PGothic" panose="020B0600070205080204" pitchFamily="34" charset="-128"/>
              </a:rPr>
              <a:t>  </a:t>
            </a:r>
            <a:r>
              <a:rPr lang="en-US" altLang="zh-CN" sz="2000" dirty="0" err="1">
                <a:ea typeface="MS PGothic" panose="020B0600070205080204" pitchFamily="34" charset="-128"/>
              </a:rPr>
              <a:t>რანდომულად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ნაწილდებიან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ჯგუფებში</a:t>
            </a:r>
            <a:r>
              <a:rPr lang="en-US" altLang="zh-CN" sz="2000" dirty="0">
                <a:ea typeface="MS PGothic" panose="020B0600070205080204" pitchFamily="34" charset="-128"/>
              </a:rPr>
              <a:t> (</a:t>
            </a:r>
            <a:r>
              <a:rPr lang="en-US" altLang="zh-CN" sz="2000" dirty="0" err="1">
                <a:ea typeface="MS PGothic" panose="020B0600070205080204" pitchFamily="34" charset="-128"/>
              </a:rPr>
              <a:t>ინტერვენცია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და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კონტროლი</a:t>
            </a:r>
            <a:r>
              <a:rPr lang="en-US" altLang="zh-CN" sz="2000" dirty="0">
                <a:ea typeface="MS PGothic" panose="020B0600070205080204" pitchFamily="34" charset="-128"/>
              </a:rPr>
              <a:t>) </a:t>
            </a:r>
            <a:r>
              <a:rPr lang="en-US" altLang="zh-CN" sz="2000" dirty="0" err="1">
                <a:ea typeface="MS PGothic" panose="020B0600070205080204" pitchFamily="34" charset="-128"/>
              </a:rPr>
              <a:t>იმისათვის</a:t>
            </a:r>
            <a:r>
              <a:rPr lang="en-US" altLang="zh-CN" sz="2000" dirty="0">
                <a:ea typeface="MS PGothic" panose="020B0600070205080204" pitchFamily="34" charset="-128"/>
              </a:rPr>
              <a:t>, </a:t>
            </a:r>
            <a:r>
              <a:rPr lang="en-US" altLang="zh-CN" sz="2000" dirty="0" err="1">
                <a:ea typeface="MS PGothic" panose="020B0600070205080204" pitchFamily="34" charset="-128"/>
              </a:rPr>
              <a:t>რომ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მიი</a:t>
            </a:r>
            <a:r>
              <a:rPr lang="ka-GE" altLang="zh-CN" sz="2000" dirty="0">
                <a:ea typeface="MS PGothic" panose="020B0600070205080204" pitchFamily="34" charset="-128"/>
              </a:rPr>
              <a:t>ღ</a:t>
            </a:r>
            <a:r>
              <a:rPr lang="en-US" altLang="zh-CN" sz="2000" dirty="0" err="1">
                <a:ea typeface="MS PGothic" panose="020B0600070205080204" pitchFamily="34" charset="-128"/>
              </a:rPr>
              <a:t>ონ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ან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არ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მიი</a:t>
            </a:r>
            <a:r>
              <a:rPr lang="ka-GE" altLang="zh-CN" sz="2000" dirty="0">
                <a:ea typeface="MS PGothic" panose="020B0600070205080204" pitchFamily="34" charset="-128"/>
              </a:rPr>
              <a:t>ღ</a:t>
            </a:r>
            <a:r>
              <a:rPr lang="en-US" altLang="zh-CN" sz="2000" dirty="0" err="1">
                <a:ea typeface="MS PGothic" panose="020B0600070205080204" pitchFamily="34" charset="-128"/>
              </a:rPr>
              <a:t>ონ</a:t>
            </a:r>
            <a:r>
              <a:rPr lang="ka-GE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მკურნალობა</a:t>
            </a:r>
            <a:r>
              <a:rPr lang="en-US" altLang="zh-CN" sz="2000" dirty="0">
                <a:ea typeface="MS PGothic" panose="020B0600070205080204" pitchFamily="34" charset="-128"/>
              </a:rPr>
              <a:t>/</a:t>
            </a:r>
            <a:r>
              <a:rPr lang="en-US" altLang="zh-CN" sz="2000" dirty="0" err="1">
                <a:ea typeface="MS PGothic" panose="020B0600070205080204" pitchFamily="34" charset="-128"/>
              </a:rPr>
              <a:t>ინტერვენცია</a:t>
            </a:r>
            <a:r>
              <a:rPr lang="en-US" altLang="zh-CN" sz="2000" dirty="0">
                <a:ea typeface="MS PGothic" panose="020B0600070205080204" pitchFamily="34" charset="-128"/>
              </a:rPr>
              <a:t>/</a:t>
            </a:r>
            <a:r>
              <a:rPr lang="en-US" altLang="zh-CN" sz="2000" dirty="0" err="1">
                <a:ea typeface="MS PGothic" panose="020B0600070205080204" pitchFamily="34" charset="-128"/>
              </a:rPr>
              <a:t>პროცედურა</a:t>
            </a:r>
            <a:endParaRPr lang="en-US" altLang="zh-CN" sz="2000" dirty="0">
              <a:ea typeface="MS PGothic" panose="020B0600070205080204" pitchFamily="34" charset="-128"/>
            </a:endParaRPr>
          </a:p>
          <a:p>
            <a:pPr marL="0" indent="0" defTabSz="457200">
              <a:buFontTx/>
              <a:buNone/>
              <a:defRPr/>
            </a:pPr>
            <a:endParaRPr lang="en-US" altLang="zh-CN" sz="2000" dirty="0">
              <a:ea typeface="MS PGothic" panose="020B0600070205080204" pitchFamily="34" charset="-128"/>
            </a:endParaRPr>
          </a:p>
          <a:p>
            <a:pPr marL="0" indent="0" defTabSz="457200">
              <a:buFontTx/>
              <a:buNone/>
              <a:defRPr/>
            </a:pPr>
            <a:endParaRPr lang="en-US" altLang="zh-CN" sz="2000" dirty="0">
              <a:ea typeface="MS PGothic" panose="020B0600070205080204" pitchFamily="34" charset="-128"/>
            </a:endParaRPr>
          </a:p>
          <a:p>
            <a:pPr marL="0" indent="0" defTabSz="457200">
              <a:buFontTx/>
              <a:buNone/>
              <a:defRPr/>
            </a:pPr>
            <a:endParaRPr lang="en-US" altLang="zh-CN" sz="2000" dirty="0">
              <a:ea typeface="MS PGothic" panose="020B0600070205080204" pitchFamily="34" charset="-128"/>
            </a:endParaRPr>
          </a:p>
          <a:p>
            <a:pPr marL="0" indent="0" defTabSz="457200">
              <a:buFontTx/>
              <a:buNone/>
              <a:defRPr/>
            </a:pPr>
            <a:endParaRPr lang="en-US" altLang="zh-CN" sz="2000" dirty="0">
              <a:ea typeface="MS PGothic" panose="020B0600070205080204" pitchFamily="34" charset="-128"/>
            </a:endParaRPr>
          </a:p>
          <a:p>
            <a:pPr marL="0" indent="0" defTabSz="457200">
              <a:buFontTx/>
              <a:buNone/>
              <a:defRPr/>
            </a:pPr>
            <a:endParaRPr lang="en-US" altLang="zh-CN" sz="2000" dirty="0">
              <a:ea typeface="MS PGothic" panose="020B0600070205080204" pitchFamily="34" charset="-128"/>
            </a:endParaRPr>
          </a:p>
          <a:p>
            <a:pPr marL="0" indent="0" defTabSz="457200">
              <a:buFontTx/>
              <a:buNone/>
              <a:defRPr/>
            </a:pPr>
            <a:endParaRPr lang="en-US" altLang="zh-CN" sz="2000" dirty="0">
              <a:ea typeface="MS PGothic" panose="020B0600070205080204" pitchFamily="34" charset="-128"/>
            </a:endParaRPr>
          </a:p>
          <a:p>
            <a:pPr marL="0" indent="0" defTabSz="457200">
              <a:buFontTx/>
              <a:buNone/>
              <a:defRPr/>
            </a:pPr>
            <a:endParaRPr lang="en-US" altLang="zh-CN" sz="2000" dirty="0">
              <a:ea typeface="MS PGothic" panose="020B0600070205080204" pitchFamily="34" charset="-128"/>
            </a:endParaRPr>
          </a:p>
          <a:p>
            <a:pPr defTabSz="457200">
              <a:defRPr/>
            </a:pPr>
            <a:r>
              <a:rPr lang="en-US" altLang="zh-CN" sz="2000" dirty="0" err="1">
                <a:ea typeface="MS PGothic" panose="020B0600070205080204" pitchFamily="34" charset="-128"/>
              </a:rPr>
              <a:t>რკკ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გამოიყენება</a:t>
            </a:r>
            <a:r>
              <a:rPr lang="en-US" altLang="zh-CN" sz="2000" dirty="0">
                <a:ea typeface="MS PGothic" panose="020B0600070205080204" pitchFamily="34" charset="-128"/>
              </a:rPr>
              <a:t> </a:t>
            </a:r>
            <a:r>
              <a:rPr lang="en-US" altLang="zh-CN" sz="2000" dirty="0" err="1">
                <a:ea typeface="MS PGothic" panose="020B0600070205080204" pitchFamily="34" charset="-128"/>
              </a:rPr>
              <a:t>რათა</a:t>
            </a:r>
            <a:r>
              <a:rPr lang="en-US" altLang="zh-CN" sz="2000" dirty="0">
                <a:ea typeface="MS PGothic" panose="020B0600070205080204" pitchFamily="34" charset="-128"/>
              </a:rPr>
              <a:t>:</a:t>
            </a:r>
          </a:p>
          <a:p>
            <a:pPr lvl="1" defTabSz="457200">
              <a:defRPr/>
            </a:pPr>
            <a:r>
              <a:rPr lang="en-US" altLang="zh-CN" sz="1600" dirty="0" err="1">
                <a:ea typeface="MS PGothic" panose="020B0600070205080204" pitchFamily="34" charset="-128"/>
              </a:rPr>
              <a:t>შევაფასოთ</a:t>
            </a:r>
            <a:r>
              <a:rPr lang="en-US" altLang="zh-CN" sz="1600" dirty="0">
                <a:ea typeface="MS PGothic" panose="020B0600070205080204" pitchFamily="34" charset="-128"/>
              </a:rPr>
              <a:t> </a:t>
            </a:r>
            <a:r>
              <a:rPr lang="en-US" altLang="zh-CN" sz="1600" dirty="0" err="1">
                <a:ea typeface="MS PGothic" panose="020B0600070205080204" pitchFamily="34" charset="-128"/>
              </a:rPr>
              <a:t>ახალი</a:t>
            </a:r>
            <a:r>
              <a:rPr lang="en-US" altLang="zh-CN" sz="1600" dirty="0">
                <a:ea typeface="MS PGothic" panose="020B0600070205080204" pitchFamily="34" charset="-128"/>
              </a:rPr>
              <a:t> </a:t>
            </a:r>
            <a:r>
              <a:rPr lang="en-US" altLang="zh-CN" sz="1600" dirty="0" err="1">
                <a:ea typeface="MS PGothic" panose="020B0600070205080204" pitchFamily="34" charset="-128"/>
              </a:rPr>
              <a:t>მედიკამენტის</a:t>
            </a:r>
            <a:r>
              <a:rPr lang="en-US" altLang="zh-CN" sz="1600" dirty="0">
                <a:ea typeface="MS PGothic" panose="020B0600070205080204" pitchFamily="34" charset="-128"/>
              </a:rPr>
              <a:t> </a:t>
            </a:r>
            <a:r>
              <a:rPr lang="en-US" altLang="zh-CN" sz="1600" dirty="0" err="1">
                <a:ea typeface="MS PGothic" panose="020B0600070205080204" pitchFamily="34" charset="-128"/>
              </a:rPr>
              <a:t>უსაფრთხოება</a:t>
            </a:r>
            <a:r>
              <a:rPr lang="en-US" altLang="zh-CN" sz="1600" dirty="0">
                <a:ea typeface="MS PGothic" panose="020B0600070205080204" pitchFamily="34" charset="-128"/>
              </a:rPr>
              <a:t> </a:t>
            </a:r>
            <a:r>
              <a:rPr lang="en-US" altLang="zh-CN" sz="1600" dirty="0" err="1">
                <a:ea typeface="MS PGothic" panose="020B0600070205080204" pitchFamily="34" charset="-128"/>
              </a:rPr>
              <a:t>ჯანმრთელ</a:t>
            </a:r>
            <a:r>
              <a:rPr lang="en-US" altLang="zh-CN" sz="1600" dirty="0">
                <a:ea typeface="MS PGothic" panose="020B0600070205080204" pitchFamily="34" charset="-128"/>
              </a:rPr>
              <a:t> </a:t>
            </a:r>
            <a:r>
              <a:rPr lang="en-US" altLang="zh-CN" sz="1600" dirty="0" err="1">
                <a:ea typeface="MS PGothic" panose="020B0600070205080204" pitchFamily="34" charset="-128"/>
              </a:rPr>
              <a:t>მოხალისეებზე</a:t>
            </a:r>
            <a:r>
              <a:rPr lang="ka-GE" altLang="zh-CN" sz="1600" dirty="0">
                <a:ea typeface="MS PGothic" panose="020B0600070205080204" pitchFamily="34" charset="-128"/>
              </a:rPr>
              <a:t>;</a:t>
            </a:r>
            <a:endParaRPr lang="en-US" altLang="zh-CN" sz="1600" dirty="0">
              <a:ea typeface="MS PGothic" panose="020B0600070205080204" pitchFamily="34" charset="-128"/>
            </a:endParaRPr>
          </a:p>
          <a:p>
            <a:pPr lvl="1" defTabSz="457200">
              <a:defRPr/>
            </a:pPr>
            <a:r>
              <a:rPr lang="en-US" altLang="zh-CN" sz="1600" dirty="0" err="1">
                <a:ea typeface="MS PGothic" panose="020B0600070205080204" pitchFamily="34" charset="-128"/>
              </a:rPr>
              <a:t>შევაფასოთ</a:t>
            </a:r>
            <a:r>
              <a:rPr lang="en-US" altLang="zh-CN" sz="1600" dirty="0">
                <a:ea typeface="MS PGothic" panose="020B0600070205080204" pitchFamily="34" charset="-128"/>
              </a:rPr>
              <a:t> </a:t>
            </a:r>
            <a:r>
              <a:rPr lang="en-US" altLang="zh-CN" sz="1600" dirty="0" err="1">
                <a:ea typeface="MS PGothic" panose="020B0600070205080204" pitchFamily="34" charset="-128"/>
              </a:rPr>
              <a:t>მკურნალობის</a:t>
            </a:r>
            <a:r>
              <a:rPr lang="en-US" altLang="zh-CN" sz="1600" dirty="0">
                <a:ea typeface="MS PGothic" panose="020B0600070205080204" pitchFamily="34" charset="-128"/>
              </a:rPr>
              <a:t> </a:t>
            </a:r>
            <a:r>
              <a:rPr lang="en-US" altLang="zh-CN" sz="1600" dirty="0" err="1">
                <a:ea typeface="MS PGothic" panose="020B0600070205080204" pitchFamily="34" charset="-128"/>
              </a:rPr>
              <a:t>შედეგიანობა</a:t>
            </a:r>
            <a:r>
              <a:rPr lang="en-US" altLang="zh-CN" sz="1600" dirty="0">
                <a:ea typeface="MS PGothic" panose="020B0600070205080204" pitchFamily="34" charset="-128"/>
              </a:rPr>
              <a:t> </a:t>
            </a:r>
            <a:r>
              <a:rPr lang="en-US" altLang="zh-CN" sz="1600" dirty="0" err="1">
                <a:ea typeface="MS PGothic" panose="020B0600070205080204" pitchFamily="34" charset="-128"/>
              </a:rPr>
              <a:t>დაავადებულ</a:t>
            </a:r>
            <a:r>
              <a:rPr lang="en-US" altLang="zh-CN" sz="1600" dirty="0">
                <a:ea typeface="MS PGothic" panose="020B0600070205080204" pitchFamily="34" charset="-128"/>
              </a:rPr>
              <a:t> </a:t>
            </a:r>
            <a:r>
              <a:rPr lang="en-US" altLang="zh-CN" sz="1600" dirty="0" err="1">
                <a:ea typeface="MS PGothic" panose="020B0600070205080204" pitchFamily="34" charset="-128"/>
              </a:rPr>
              <a:t>ადამიანებში</a:t>
            </a:r>
            <a:r>
              <a:rPr lang="ka-GE" altLang="zh-CN" sz="1600" dirty="0">
                <a:ea typeface="MS PGothic" panose="020B0600070205080204" pitchFamily="34" charset="-128"/>
              </a:rPr>
              <a:t>.</a:t>
            </a:r>
            <a:endParaRPr lang="en-US" altLang="zh-CN" sz="2000" dirty="0">
              <a:ea typeface="MS PGothic" panose="020B0600070205080204" pitchFamily="34" charset="-128"/>
            </a:endParaRPr>
          </a:p>
          <a:p>
            <a:pPr defTabSz="457200">
              <a:defRPr/>
            </a:pPr>
            <a:endParaRPr lang="en-US" altLang="zh-CN" sz="2000" dirty="0">
              <a:ea typeface="MS PGothic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F3BFF-4651-47AF-947C-B49F344F9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47962"/>
            <a:ext cx="6480720" cy="223043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39CBCA-D5F3-49F7-9276-5E6EFB282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4368" y="3223320"/>
            <a:ext cx="1008112" cy="10081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1FB26E81-B37E-48E8-91EA-BEEF239BF7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01600"/>
            <a:ext cx="8723313" cy="1316038"/>
          </a:xfrm>
        </p:spPr>
        <p:txBody>
          <a:bodyPr/>
          <a:lstStyle/>
          <a:p>
            <a:pPr eaLnBrk="1" hangingPunct="1"/>
            <a:r>
              <a:rPr lang="ka-GE" altLang="en-US" sz="4000">
                <a:latin typeface="Sylfaen" panose="010A0502050306030303" pitchFamily="18" charset="0"/>
              </a:rPr>
              <a:t>რკკ-ს </a:t>
            </a:r>
            <a:r>
              <a:rPr lang="en-US" altLang="en-US" sz="4000">
                <a:latin typeface="Sylfaen" panose="010A0502050306030303" pitchFamily="18" charset="0"/>
              </a:rPr>
              <a:t>ძირითადი კვლევის დიზაინი</a:t>
            </a:r>
            <a:endParaRPr lang="en-US" altLang="en-US" sz="4000"/>
          </a:p>
        </p:txBody>
      </p:sp>
      <p:sp>
        <p:nvSpPr>
          <p:cNvPr id="263171" name="Oval 3">
            <a:extLst>
              <a:ext uri="{FF2B5EF4-FFF2-40B4-BE49-F238E27FC236}">
                <a16:creationId xmlns:a16="http://schemas.microsoft.com/office/drawing/2014/main" id="{5B2DE558-A773-4B85-A095-0ADE394AE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963863"/>
            <a:ext cx="1879600" cy="15573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defTabSz="457200" eaLnBrk="1" hangingPunct="1">
              <a:defRPr/>
            </a:pPr>
            <a:endParaRPr lang="en-US">
              <a:latin typeface="Calibri" panose="020F050202020403020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3172" name="Rectangle 4">
            <a:extLst>
              <a:ext uri="{FF2B5EF4-FFF2-40B4-BE49-F238E27FC236}">
                <a16:creationId xmlns:a16="http://schemas.microsoft.com/office/drawing/2014/main" id="{F7E92ECC-49C1-4BB8-8C8A-C239E74B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8" y="3436938"/>
            <a:ext cx="1184275" cy="5921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defTabSz="457200" eaLnBrk="1" hangingPunct="1">
              <a:defRPr/>
            </a:pPr>
            <a:endParaRPr lang="en-US">
              <a:latin typeface="Calibri" panose="020F050202020403020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3173" name="Text Box 5">
            <a:extLst>
              <a:ext uri="{FF2B5EF4-FFF2-40B4-BE49-F238E27FC236}">
                <a16:creationId xmlns:a16="http://schemas.microsoft.com/office/drawing/2014/main" id="{7B41AC6D-3FC2-4859-A3E1-45156CFF0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46338"/>
            <a:ext cx="1725613" cy="40005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defTabSz="457200" eaLnBrk="1" hangingPunct="1">
              <a:defRPr/>
            </a:pPr>
            <a:r>
              <a:rPr lang="en-US" sz="2000" b="1" dirty="0">
                <a:latin typeface="Helvetica" pitchFamily="-91" charset="0"/>
              </a:rPr>
              <a:t>პოპულაცია</a:t>
            </a:r>
            <a:endParaRPr lang="en-US" sz="2800" dirty="0">
              <a:latin typeface="Helvetica" pitchFamily="-91" charset="0"/>
            </a:endParaRPr>
          </a:p>
        </p:txBody>
      </p:sp>
      <p:sp>
        <p:nvSpPr>
          <p:cNvPr id="263174" name="Text Box 6">
            <a:extLst>
              <a:ext uri="{FF2B5EF4-FFF2-40B4-BE49-F238E27FC236}">
                <a16:creationId xmlns:a16="http://schemas.microsoft.com/office/drawing/2014/main" id="{A08B4763-78F1-42B7-8094-AFBCD63F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3529013"/>
            <a:ext cx="1119188" cy="338137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algn="ctr" defTabSz="457200" eaLnBrk="1" hangingPunct="1">
              <a:defRPr/>
            </a:pPr>
            <a:r>
              <a:rPr lang="en-US" sz="1600" b="1" dirty="0">
                <a:latin typeface="Sylfaen" panose="010A0502050306030303"/>
                <a:cs typeface="Sylfaen" panose="010A0502050306030303"/>
              </a:rPr>
              <a:t>შენარჩევი</a:t>
            </a:r>
            <a:endParaRPr lang="en-US" sz="1600" dirty="0">
              <a:latin typeface="Sylfaen" panose="010A0502050306030303"/>
              <a:cs typeface="Sylfaen" panose="010A0502050306030303"/>
            </a:endParaRPr>
          </a:p>
        </p:txBody>
      </p:sp>
      <p:sp>
        <p:nvSpPr>
          <p:cNvPr id="263175" name="Line 7">
            <a:extLst>
              <a:ext uri="{FF2B5EF4-FFF2-40B4-BE49-F238E27FC236}">
                <a16:creationId xmlns:a16="http://schemas.microsoft.com/office/drawing/2014/main" id="{58C1E4C6-6288-4866-9EAE-66573D2D4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4938" y="2743200"/>
            <a:ext cx="20320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defTabSz="457200" eaLnBrk="1" hangingPunct="1">
              <a:defRPr/>
            </a:pPr>
            <a:endParaRPr lang="en-US">
              <a:latin typeface="Calibri" panose="020F050202020403020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3176" name="Line 8">
            <a:extLst>
              <a:ext uri="{FF2B5EF4-FFF2-40B4-BE49-F238E27FC236}">
                <a16:creationId xmlns:a16="http://schemas.microsoft.com/office/drawing/2014/main" id="{C540B18E-7BCB-439E-B3D1-822827C1AC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9200" y="2659063"/>
            <a:ext cx="5080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wrap="none" anchor="ctr"/>
          <a:lstStyle/>
          <a:p>
            <a:pPr defTabSz="457200" eaLnBrk="1" hangingPunct="1">
              <a:defRPr/>
            </a:pPr>
            <a:endParaRPr lang="en-US">
              <a:latin typeface="Calibri" panose="020F050202020403020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263177" name="Text Box 9">
            <a:extLst>
              <a:ext uri="{FF2B5EF4-FFF2-40B4-BE49-F238E27FC236}">
                <a16:creationId xmlns:a16="http://schemas.microsoft.com/office/drawing/2014/main" id="{FFA60075-F57E-443B-83DA-14DF42A77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438400"/>
            <a:ext cx="1998663" cy="40005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algn="ctr" defTabSz="457200" eaLnBrk="1" hangingPunct="1">
              <a:spcBef>
                <a:spcPct val="5000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Sylfaen" panose="010A0502050306030303"/>
                <a:cs typeface="Sylfaen" panose="010A0502050306030303"/>
              </a:rPr>
              <a:t>მკურნალობა</a:t>
            </a:r>
          </a:p>
        </p:txBody>
      </p:sp>
      <p:sp>
        <p:nvSpPr>
          <p:cNvPr id="36873" name="Line 10">
            <a:extLst>
              <a:ext uri="{FF2B5EF4-FFF2-40B4-BE49-F238E27FC236}">
                <a16:creationId xmlns:a16="http://schemas.microsoft.com/office/drawing/2014/main" id="{ACB51BE3-F5B9-467E-91A0-A24E10B9E2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3338" y="2674938"/>
            <a:ext cx="7127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6874" name="Text Box 12">
            <a:extLst>
              <a:ext uri="{FF2B5EF4-FFF2-40B4-BE49-F238E27FC236}">
                <a16:creationId xmlns:a16="http://schemas.microsoft.com/office/drawing/2014/main" id="{B7AC53A6-AB37-4219-A5AA-C440D4E74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1213" y="2473325"/>
            <a:ext cx="1998662" cy="400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>
                <a:latin typeface="Sylfaen" panose="010A0502050306030303" pitchFamily="18" charset="0"/>
                <a:ea typeface="MS PGothic" panose="020B0600070205080204" pitchFamily="34" charset="-128"/>
              </a:rPr>
              <a:t>შედეგი</a:t>
            </a:r>
          </a:p>
        </p:txBody>
      </p:sp>
      <p:grpSp>
        <p:nvGrpSpPr>
          <p:cNvPr id="263182" name="Group 14">
            <a:extLst>
              <a:ext uri="{FF2B5EF4-FFF2-40B4-BE49-F238E27FC236}">
                <a16:creationId xmlns:a16="http://schemas.microsoft.com/office/drawing/2014/main" id="{7E51910D-270E-4743-A674-13533FBF4CD7}"/>
              </a:ext>
            </a:extLst>
          </p:cNvPr>
          <p:cNvGrpSpPr>
            <a:grpSpLocks/>
          </p:cNvGrpSpPr>
          <p:nvPr/>
        </p:nvGrpSpPr>
        <p:grpSpPr bwMode="auto">
          <a:xfrm>
            <a:off x="2506663" y="3659188"/>
            <a:ext cx="5483225" cy="1042987"/>
            <a:chOff x="1579" y="2305"/>
            <a:chExt cx="3454" cy="657"/>
          </a:xfrm>
        </p:grpSpPr>
        <p:sp>
          <p:nvSpPr>
            <p:cNvPr id="263183" name="Line 15">
              <a:extLst>
                <a:ext uri="{FF2B5EF4-FFF2-40B4-BE49-F238E27FC236}">
                  <a16:creationId xmlns:a16="http://schemas.microsoft.com/office/drawing/2014/main" id="{2F2BE638-E320-4C40-95B9-88B869038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9" y="2305"/>
              <a:ext cx="341" cy="5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7"/>
                </a:schemeClr>
              </a:outerShdw>
            </a:effectLst>
          </p:spPr>
          <p:txBody>
            <a:bodyPr wrap="none" anchor="ctr"/>
            <a:lstStyle/>
            <a:p>
              <a:pPr defTabSz="457200" eaLnBrk="1" hangingPunct="1">
                <a:defRPr/>
              </a:pPr>
              <a:endParaRPr lang="en-US"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endParaRPr>
            </a:p>
          </p:txBody>
        </p:sp>
        <p:grpSp>
          <p:nvGrpSpPr>
            <p:cNvPr id="36879" name="Group 16">
              <a:extLst>
                <a:ext uri="{FF2B5EF4-FFF2-40B4-BE49-F238E27FC236}">
                  <a16:creationId xmlns:a16="http://schemas.microsoft.com/office/drawing/2014/main" id="{69463925-690B-4309-91F5-51AE9D97C3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666"/>
              <a:ext cx="3049" cy="296"/>
              <a:chOff x="1984" y="2666"/>
              <a:chExt cx="3049" cy="296"/>
            </a:xfrm>
          </p:grpSpPr>
          <p:sp>
            <p:nvSpPr>
              <p:cNvPr id="263185" name="Text Box 17">
                <a:extLst>
                  <a:ext uri="{FF2B5EF4-FFF2-40B4-BE49-F238E27FC236}">
                    <a16:creationId xmlns:a16="http://schemas.microsoft.com/office/drawing/2014/main" id="{183ECC36-479F-4886-B3DE-DD63A0844C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4" y="2666"/>
                <a:ext cx="1141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</a:ln>
              <a:effectLst>
                <a:outerShdw blurRad="63500" dist="38099" dir="27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defTabSz="457200" eaLnBrk="1" hangingPunct="1">
                  <a:spcBef>
                    <a:spcPct val="50000"/>
                  </a:spcBef>
                  <a:defRPr/>
                </a:pPr>
                <a:r>
                  <a:rPr lang="en-US" sz="2400" b="1">
                    <a:latin typeface="Helvetica" pitchFamily="-91" charset="0"/>
                    <a:ea typeface="MS PGothic" panose="020B0600070205080204" pitchFamily="34" charset="-128"/>
                    <a:cs typeface="+mn-cs"/>
                  </a:rPr>
                  <a:t>Control</a:t>
                </a:r>
                <a:endParaRPr lang="en-US" sz="2000" b="1">
                  <a:latin typeface="Helvetica" pitchFamily="-91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36881" name="Text Box 19">
                <a:extLst>
                  <a:ext uri="{FF2B5EF4-FFF2-40B4-BE49-F238E27FC236}">
                    <a16:creationId xmlns:a16="http://schemas.microsoft.com/office/drawing/2014/main" id="{E60EAB24-B1FF-4CF0-86AE-D41A067D6D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4" y="2668"/>
                <a:ext cx="1259" cy="25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defTabSz="4572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defTabSz="45720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000" b="1">
                    <a:latin typeface="Sylfaen" panose="010A0502050306030303" pitchFamily="18" charset="0"/>
                    <a:ea typeface="MS PGothic" panose="020B0600070205080204" pitchFamily="34" charset="-128"/>
                  </a:rPr>
                  <a:t>შედეგი</a:t>
                </a:r>
              </a:p>
            </p:txBody>
          </p:sp>
          <p:sp>
            <p:nvSpPr>
              <p:cNvPr id="36882" name="Line 21">
                <a:extLst>
                  <a:ext uri="{FF2B5EF4-FFF2-40B4-BE49-F238E27FC236}">
                    <a16:creationId xmlns:a16="http://schemas.microsoft.com/office/drawing/2014/main" id="{FA2CCAC1-2E38-46B0-B513-3304B1691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0" y="2805"/>
                <a:ext cx="50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63190" name="Text Box 22">
            <a:extLst>
              <a:ext uri="{FF2B5EF4-FFF2-40B4-BE49-F238E27FC236}">
                <a16:creationId xmlns:a16="http://schemas.microsoft.com/office/drawing/2014/main" id="{E2428DF0-51A8-4A9E-9B1D-338FB2BF0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4227485"/>
            <a:ext cx="1998662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algn="ctr" defTabSz="457200" eaLnBrk="1" hangingPunct="1">
              <a:spcBef>
                <a:spcPct val="50000"/>
              </a:spcBef>
              <a:defRPr/>
            </a:pPr>
            <a:r>
              <a:rPr lang="en-US" sz="2000" b="1" dirty="0">
                <a:latin typeface="Sylfaen" panose="010A0502050306030303"/>
                <a:cs typeface="Sylfaen" panose="010A0502050306030303"/>
              </a:rPr>
              <a:t>კონტროლი</a:t>
            </a:r>
          </a:p>
        </p:txBody>
      </p:sp>
      <p:sp>
        <p:nvSpPr>
          <p:cNvPr id="263191" name="Text Box 23">
            <a:extLst>
              <a:ext uri="{FF2B5EF4-FFF2-40B4-BE49-F238E27FC236}">
                <a16:creationId xmlns:a16="http://schemas.microsoft.com/office/drawing/2014/main" id="{F856232E-9155-4B46-B423-606D6142F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8413" y="3470275"/>
            <a:ext cx="2286000" cy="396875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defTabSz="457200" eaLnBrk="1" hangingPunct="1">
              <a:spcBef>
                <a:spcPct val="50000"/>
              </a:spcBef>
              <a:defRPr/>
            </a:pPr>
            <a:r>
              <a:rPr lang="en-US" sz="2000" b="1" dirty="0">
                <a:latin typeface="Helvetica" pitchFamily="-91" charset="0"/>
              </a:rPr>
              <a:t>რანდომიზაცია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90" grpId="0" bldLvl="0" animBg="1"/>
      <p:bldP spid="26319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A83D7424-EACF-4022-AC2F-0AAC97EAD2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Sylfaen" panose="010A0502050306030303" pitchFamily="18" charset="0"/>
              </a:rPr>
              <a:t>რანდომიზაცია</a:t>
            </a:r>
            <a:endParaRPr lang="en-US" altLang="en-US"/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22F03EA1-FF10-4F32-94B9-7A2BFB0A9D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1520" y="1628775"/>
            <a:ext cx="8712968" cy="4525963"/>
          </a:xfrm>
        </p:spPr>
        <p:txBody>
          <a:bodyPr/>
          <a:lstStyle/>
          <a:p>
            <a:pPr eaLnBrk="1" hangingPunct="1"/>
            <a:r>
              <a:rPr lang="en-US" altLang="en-US" sz="2000" dirty="0" err="1">
                <a:latin typeface="Sylfaen" panose="010A0502050306030303" pitchFamily="18" charset="0"/>
              </a:rPr>
              <a:t>პროცესი</a:t>
            </a:r>
            <a:r>
              <a:rPr lang="en-US" altLang="en-US" sz="2000" dirty="0">
                <a:latin typeface="Sylfaen" panose="010A0502050306030303" pitchFamily="18" charset="0"/>
              </a:rPr>
              <a:t>, </a:t>
            </a:r>
            <a:r>
              <a:rPr lang="en-US" altLang="en-US" sz="2000" dirty="0" err="1">
                <a:latin typeface="Sylfaen" panose="010A0502050306030303" pitchFamily="18" charset="0"/>
              </a:rPr>
              <a:t>რომლის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შედეგადაც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მონაწილეები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ნაწილდებიან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მკურნალობის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ჯგუფებში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შემთხვევითობის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პრინციპის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დაცვით</a:t>
            </a:r>
            <a:r>
              <a:rPr lang="ka-GE" altLang="en-US" sz="2000" dirty="0">
                <a:latin typeface="Sylfaen" panose="010A0502050306030303" pitchFamily="18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altLang="en-US" sz="24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2400" dirty="0" err="1">
                <a:latin typeface="Sylfaen" panose="010A0502050306030303" pitchFamily="18" charset="0"/>
              </a:rPr>
              <a:t>რანდომიზაციის</a:t>
            </a:r>
            <a:r>
              <a:rPr lang="en-US" altLang="en-US" sz="2400" dirty="0">
                <a:latin typeface="Sylfaen" panose="010A0502050306030303" pitchFamily="18" charset="0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</a:rPr>
              <a:t>მთავარი</a:t>
            </a:r>
            <a:r>
              <a:rPr lang="en-US" altLang="en-US" sz="2400" dirty="0">
                <a:latin typeface="Sylfaen" panose="010A0502050306030303" pitchFamily="18" charset="0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</a:rPr>
              <a:t>ამოცანები</a:t>
            </a:r>
            <a:r>
              <a:rPr lang="en-US" altLang="en-US" sz="2400" dirty="0">
                <a:latin typeface="Sylfaen" panose="010A0502050306030303" pitchFamily="18" charset="0"/>
              </a:rPr>
              <a:t>:</a:t>
            </a:r>
          </a:p>
          <a:p>
            <a:pPr lvl="2" eaLnBrk="1" hangingPunct="1"/>
            <a:r>
              <a:rPr lang="en-US" altLang="en-US" sz="1800" dirty="0" err="1">
                <a:latin typeface="Sylfaen" panose="010A0502050306030303" pitchFamily="18" charset="0"/>
              </a:rPr>
              <a:t>უზრუნველ</a:t>
            </a:r>
            <a:r>
              <a:rPr lang="ka-GE" altLang="en-US" sz="1800" dirty="0">
                <a:latin typeface="Sylfaen" panose="010A0502050306030303" pitchFamily="18" charset="0"/>
              </a:rPr>
              <a:t>ვ</a:t>
            </a:r>
            <a:r>
              <a:rPr lang="en-US" altLang="en-US" sz="1800" dirty="0" err="1">
                <a:latin typeface="Sylfaen" panose="010A0502050306030303" pitchFamily="18" charset="0"/>
              </a:rPr>
              <a:t>ყოთ</a:t>
            </a:r>
            <a:r>
              <a:rPr lang="en-US" altLang="en-US" sz="1800" dirty="0">
                <a:latin typeface="Sylfaen" panose="010A0502050306030303" pitchFamily="18" charset="0"/>
              </a:rPr>
              <a:t>, </a:t>
            </a:r>
            <a:r>
              <a:rPr lang="en-US" altLang="en-US" sz="1800" dirty="0" err="1">
                <a:latin typeface="Sylfaen" panose="010A0502050306030303" pitchFamily="18" charset="0"/>
              </a:rPr>
              <a:t>რომ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საწყისი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მახასიათებლების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თვალსაზრისით</a:t>
            </a:r>
            <a:r>
              <a:rPr lang="ka-GE" altLang="en-US" sz="1800" dirty="0">
                <a:latin typeface="Sylfaen" panose="010A0502050306030303" pitchFamily="18" charset="0"/>
              </a:rPr>
              <a:t>,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ჯგუფები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ka-GE" altLang="en-US" sz="1800" dirty="0">
                <a:latin typeface="Sylfaen" panose="010A0502050306030303" pitchFamily="18" charset="0"/>
              </a:rPr>
              <a:t>იყოს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შედარებადი</a:t>
            </a:r>
            <a:endParaRPr lang="en-US" altLang="en-US" sz="1800" dirty="0">
              <a:latin typeface="Sylfaen" panose="010A0502050306030303" pitchFamily="18" charset="0"/>
            </a:endParaRPr>
          </a:p>
          <a:p>
            <a:pPr lvl="2" eaLnBrk="1" hangingPunct="1"/>
            <a:r>
              <a:rPr lang="en-US" altLang="en-US" sz="1800" dirty="0" err="1">
                <a:latin typeface="Sylfaen" panose="010A0502050306030303" pitchFamily="18" charset="0"/>
              </a:rPr>
              <a:t>შევამციროთ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შერჩევის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ცდომილება</a:t>
            </a:r>
            <a:r>
              <a:rPr lang="en-US" altLang="en-US" sz="1800" dirty="0">
                <a:latin typeface="Sylfaen" panose="010A0502050306030303" pitchFamily="18" charset="0"/>
              </a:rPr>
              <a:t> (</a:t>
            </a:r>
            <a:r>
              <a:rPr lang="en-US" altLang="en-US" sz="1800" dirty="0"/>
              <a:t>selection bias</a:t>
            </a:r>
            <a:r>
              <a:rPr lang="en-US" altLang="en-US" sz="1800" dirty="0">
                <a:latin typeface="Sylfaen" panose="010A0502050306030303" pitchFamily="18" charset="0"/>
              </a:rPr>
              <a:t>)</a:t>
            </a:r>
            <a:r>
              <a:rPr lang="ka-GE" altLang="en-US" sz="1800" dirty="0">
                <a:latin typeface="Sylfaen" panose="010A0502050306030303" pitchFamily="18" charset="0"/>
              </a:rPr>
              <a:t> - მაგ. როდესაც ახალი მკურნალობის ჯგუფში მოხვდებიან უფრო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ka-GE" altLang="en-US" sz="1800" dirty="0">
                <a:latin typeface="Sylfaen" panose="010A0502050306030303" pitchFamily="18" charset="0"/>
              </a:rPr>
              <a:t>მოტივირებული ადამიანები </a:t>
            </a:r>
            <a:endParaRPr lang="en-US" altLang="en-US" sz="1800" dirty="0">
              <a:latin typeface="Sylfaen" panose="010A0502050306030303" pitchFamily="18" charset="0"/>
            </a:endParaRPr>
          </a:p>
          <a:p>
            <a:pPr lvl="2" eaLnBrk="1" hangingPunct="1"/>
            <a:r>
              <a:rPr lang="en-US" altLang="en-US" sz="1800" dirty="0" err="1">
                <a:latin typeface="Sylfaen" panose="010A0502050306030303" pitchFamily="18" charset="0"/>
              </a:rPr>
              <a:t>ხელი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შევუწყოთ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დაბრმავებას</a:t>
            </a:r>
            <a:endParaRPr lang="en-US" altLang="en-US" sz="1800" dirty="0">
              <a:latin typeface="Sylfaen" panose="010A0502050306030303" pitchFamily="18" charset="0"/>
            </a:endParaRPr>
          </a:p>
          <a:p>
            <a:pPr eaLnBrk="1" hangingPunct="1">
              <a:buFontTx/>
              <a:buNone/>
            </a:pPr>
            <a:endParaRPr lang="ka-GE" altLang="en-US" sz="2000" dirty="0">
              <a:latin typeface="Sylfaen" panose="010A0502050306030303" pitchFamily="18" charset="0"/>
            </a:endParaRPr>
          </a:p>
          <a:p>
            <a:pPr eaLnBrk="1" hangingPunct="1">
              <a:buFontTx/>
              <a:buNone/>
            </a:pPr>
            <a:r>
              <a:rPr lang="ka-GE" altLang="en-US" sz="2000" u="sng" dirty="0">
                <a:latin typeface="Sylfaen" panose="010A0502050306030303" pitchFamily="18" charset="0"/>
              </a:rPr>
              <a:t>მარტივი რანდომიზაცია  </a:t>
            </a:r>
            <a:r>
              <a:rPr lang="en-US" altLang="en-US" sz="2000" dirty="0" err="1">
                <a:latin typeface="Sylfaen" panose="010A0502050306030303" pitchFamily="18" charset="0"/>
              </a:rPr>
              <a:t>მონეტის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აგდების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იდენტურია</a:t>
            </a:r>
            <a:r>
              <a:rPr lang="en-US" altLang="en-US" sz="2000" dirty="0">
                <a:latin typeface="Sylfaen" panose="010A0502050306030303" pitchFamily="18" charset="0"/>
              </a:rPr>
              <a:t>: </a:t>
            </a:r>
            <a:r>
              <a:rPr lang="ka-GE" altLang="en-US" sz="2000" dirty="0">
                <a:latin typeface="Sylfaen" panose="010A0502050306030303" pitchFamily="18" charset="0"/>
              </a:rPr>
              <a:t>, მაგ. </a:t>
            </a:r>
            <a:r>
              <a:rPr lang="en-US" altLang="en-US" sz="2000" dirty="0" err="1">
                <a:latin typeface="Sylfaen" panose="010A0502050306030303" pitchFamily="18" charset="0"/>
              </a:rPr>
              <a:t>გერბი</a:t>
            </a:r>
            <a:r>
              <a:rPr lang="en-US" altLang="en-US" sz="2000" dirty="0">
                <a:latin typeface="Sylfaen" panose="010A0502050306030303" pitchFamily="18" charset="0"/>
              </a:rPr>
              <a:t>=</a:t>
            </a:r>
            <a:r>
              <a:rPr lang="en-US" altLang="en-US" sz="2000" dirty="0" err="1">
                <a:latin typeface="Sylfaen" panose="010A0502050306030303" pitchFamily="18" charset="0"/>
              </a:rPr>
              <a:t>ინტერვენცია</a:t>
            </a:r>
            <a:r>
              <a:rPr lang="en-US" altLang="en-US" sz="2000" dirty="0">
                <a:latin typeface="Sylfaen" panose="010A0502050306030303" pitchFamily="18" charset="0"/>
              </a:rPr>
              <a:t>, </a:t>
            </a:r>
            <a:r>
              <a:rPr lang="en-US" altLang="en-US" sz="2000" dirty="0" err="1">
                <a:latin typeface="Sylfaen" panose="010A0502050306030303" pitchFamily="18" charset="0"/>
              </a:rPr>
              <a:t>საფასური</a:t>
            </a:r>
            <a:r>
              <a:rPr lang="en-US" altLang="en-US" sz="2000" dirty="0">
                <a:latin typeface="Sylfaen" panose="010A0502050306030303" pitchFamily="18" charset="0"/>
              </a:rPr>
              <a:t>=</a:t>
            </a:r>
            <a:r>
              <a:rPr lang="en-US" altLang="en-US" sz="2000" dirty="0" err="1">
                <a:latin typeface="Sylfaen" panose="010A0502050306030303" pitchFamily="18" charset="0"/>
              </a:rPr>
              <a:t>კონტროლი</a:t>
            </a:r>
            <a:r>
              <a:rPr lang="ka-GE" altLang="en-US" sz="2000" dirty="0">
                <a:latin typeface="Sylfaen" panose="010A0502050306030303" pitchFamily="18" charset="0"/>
              </a:rPr>
              <a:t>.</a:t>
            </a:r>
            <a:endParaRPr lang="en-US" altLang="en-US" sz="2000" dirty="0">
              <a:latin typeface="Sylfaen" panose="010A0502050306030303" pitchFamily="18" charset="0"/>
            </a:endParaRPr>
          </a:p>
          <a:p>
            <a:pPr lvl="2" eaLnBrk="1" hangingPunct="1">
              <a:buFontTx/>
              <a:buNone/>
            </a:pPr>
            <a:endParaRPr lang="en-US" altLang="en-US" sz="1800" dirty="0">
              <a:latin typeface="Sylfaen" panose="010A0502050306030303" pitchFamily="18" charset="0"/>
            </a:endParaRPr>
          </a:p>
          <a:p>
            <a:pPr eaLnBrk="1" hangingPunct="1"/>
            <a:endParaRPr lang="en-US" altLang="en-US" dirty="0">
              <a:latin typeface="Sylfaen" panose="010A0502050306030303" pitchFamily="18" charset="0"/>
            </a:endParaRPr>
          </a:p>
          <a:p>
            <a:pPr eaLnBrk="1" hangingPunct="1"/>
            <a:endParaRPr lang="en-US" alt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BD1216-CB8E-4BB7-A596-D099AB2CE2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7208" y="500062"/>
            <a:ext cx="917576" cy="91757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CFE8D82C-74B1-4FEF-86FD-8014A2F00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Sylfaen" panose="010A0502050306030303" pitchFamily="18" charset="0"/>
              </a:rPr>
              <a:t>დაბრმავება</a:t>
            </a:r>
            <a:r>
              <a:rPr lang="en-US" altLang="en-US" dirty="0">
                <a:latin typeface="Sylfaen" panose="010A0502050306030303" pitchFamily="18" charset="0"/>
              </a:rPr>
              <a:t> </a:t>
            </a:r>
            <a:r>
              <a:rPr lang="en-US" altLang="en-US" dirty="0"/>
              <a:t>(blinding/masking)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CCA51E54-51BA-4CFC-8C3D-7D372E2137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1800" dirty="0" err="1">
                <a:solidFill>
                  <a:srgbClr val="C00000"/>
                </a:solidFill>
                <a:latin typeface="Sylfaen" panose="010A0502050306030303" pitchFamily="18" charset="0"/>
              </a:rPr>
              <a:t>ერთმაგი</a:t>
            </a:r>
            <a:endParaRPr lang="en-US" altLang="en-US" sz="1800" dirty="0">
              <a:solidFill>
                <a:srgbClr val="C00000"/>
              </a:solidFill>
              <a:latin typeface="Sylfaen" panose="010A0502050306030303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1800" dirty="0" err="1">
                <a:latin typeface="Sylfaen" panose="010A0502050306030303" pitchFamily="18" charset="0"/>
              </a:rPr>
              <a:t>პაციენტმა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არ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იცის</a:t>
            </a:r>
            <a:r>
              <a:rPr lang="ka-GE" altLang="en-US" sz="1800" dirty="0">
                <a:latin typeface="Sylfaen" panose="010A0502050306030303" pitchFamily="18" charset="0"/>
              </a:rPr>
              <a:t>,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რომელ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ჯგუფში</a:t>
            </a:r>
            <a:r>
              <a:rPr lang="ka-GE" altLang="en-US" sz="1800" dirty="0">
                <a:latin typeface="Sylfaen" panose="010A0502050306030303" pitchFamily="18" charset="0"/>
              </a:rPr>
              <a:t>ა</a:t>
            </a:r>
            <a:r>
              <a:rPr lang="en-US" altLang="en-US" sz="1800" dirty="0">
                <a:latin typeface="Sylfaen" panose="010A0502050306030303" pitchFamily="18" charset="0"/>
              </a:rPr>
              <a:t> (</a:t>
            </a:r>
            <a:r>
              <a:rPr lang="en-US" altLang="en-US" sz="1800" dirty="0" err="1">
                <a:latin typeface="Sylfaen" panose="010A0502050306030303" pitchFamily="18" charset="0"/>
              </a:rPr>
              <a:t>ინტერვენცია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თუ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კონტროლი</a:t>
            </a:r>
            <a:r>
              <a:rPr lang="en-US" altLang="en-US" sz="1800" dirty="0">
                <a:latin typeface="Sylfaen" panose="010A0502050306030303" pitchFamily="18" charset="0"/>
              </a:rPr>
              <a:t>)</a:t>
            </a:r>
          </a:p>
          <a:p>
            <a:pPr marL="0" indent="0" eaLnBrk="1" hangingPunct="1">
              <a:buFontTx/>
              <a:buNone/>
            </a:pPr>
            <a:endParaRPr lang="en-US" altLang="en-US" sz="1800" dirty="0">
              <a:latin typeface="Sylfaen" panose="010A0502050306030303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1800" dirty="0" err="1">
                <a:solidFill>
                  <a:srgbClr val="C00000"/>
                </a:solidFill>
                <a:latin typeface="Sylfaen" panose="010A0502050306030303" pitchFamily="18" charset="0"/>
              </a:rPr>
              <a:t>ორმაგი</a:t>
            </a:r>
            <a:endParaRPr lang="en-US" altLang="en-US" sz="1800" dirty="0">
              <a:solidFill>
                <a:srgbClr val="C00000"/>
              </a:solidFill>
              <a:latin typeface="Sylfaen" panose="010A0502050306030303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1800" dirty="0" err="1">
                <a:latin typeface="Sylfaen" panose="010A0502050306030303" pitchFamily="18" charset="0"/>
              </a:rPr>
              <a:t>მკვლევარმა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და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პაციენტმა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არ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იციან</a:t>
            </a:r>
            <a:r>
              <a:rPr lang="ka-GE" altLang="en-US" sz="1800" dirty="0">
                <a:latin typeface="Sylfaen" panose="010A0502050306030303" pitchFamily="18" charset="0"/>
              </a:rPr>
              <a:t>,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რომელ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ჯგუფს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მიეკუთ</a:t>
            </a:r>
            <a:r>
              <a:rPr lang="ka-GE" altLang="en-US" sz="1800" dirty="0">
                <a:latin typeface="Sylfaen" panose="010A0502050306030303" pitchFamily="18" charset="0"/>
              </a:rPr>
              <a:t>ვ</a:t>
            </a:r>
            <a:r>
              <a:rPr lang="en-US" altLang="en-US" sz="1800" dirty="0" err="1">
                <a:latin typeface="Sylfaen" panose="010A0502050306030303" pitchFamily="18" charset="0"/>
              </a:rPr>
              <a:t>ნება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პაციენტი</a:t>
            </a:r>
            <a:endParaRPr lang="en-US" altLang="en-US" sz="1800" dirty="0">
              <a:latin typeface="Sylfaen" panose="010A0502050306030303" pitchFamily="18" charset="0"/>
            </a:endParaRPr>
          </a:p>
          <a:p>
            <a:pPr marL="0" indent="0" eaLnBrk="1" hangingPunct="1">
              <a:buFontTx/>
              <a:buNone/>
            </a:pPr>
            <a:endParaRPr lang="en-US" altLang="en-US" sz="1800" dirty="0">
              <a:latin typeface="Sylfaen" panose="010A0502050306030303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1800" dirty="0" err="1">
                <a:solidFill>
                  <a:srgbClr val="C00000"/>
                </a:solidFill>
                <a:latin typeface="Sylfaen" panose="010A0502050306030303" pitchFamily="18" charset="0"/>
              </a:rPr>
              <a:t>სამმაგი</a:t>
            </a:r>
            <a:endParaRPr lang="en-US" altLang="en-US" sz="1800" dirty="0">
              <a:solidFill>
                <a:srgbClr val="C00000"/>
              </a:solidFill>
              <a:latin typeface="Sylfaen" panose="010A0502050306030303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1800" dirty="0" err="1">
                <a:latin typeface="Sylfaen" panose="010A0502050306030303" pitchFamily="18" charset="0"/>
              </a:rPr>
              <a:t>მკვლევარმა</a:t>
            </a:r>
            <a:r>
              <a:rPr lang="en-US" altLang="en-US" sz="1800" dirty="0">
                <a:latin typeface="Sylfaen" panose="010A0502050306030303" pitchFamily="18" charset="0"/>
              </a:rPr>
              <a:t>, </a:t>
            </a:r>
            <a:r>
              <a:rPr lang="en-US" altLang="en-US" sz="1800" dirty="0" err="1">
                <a:latin typeface="Sylfaen" panose="010A0502050306030303" pitchFamily="18" charset="0"/>
              </a:rPr>
              <a:t>პაციენტმა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და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კლინიკის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სამედიცინო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პერსონალმა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არ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იცის</a:t>
            </a:r>
            <a:r>
              <a:rPr lang="en-US" altLang="en-US" sz="1800" dirty="0">
                <a:latin typeface="Sylfaen" panose="010A0502050306030303" pitchFamily="18" charset="0"/>
              </a:rPr>
              <a:t>, </a:t>
            </a:r>
            <a:r>
              <a:rPr lang="en-US" altLang="en-US" sz="1800" dirty="0" err="1">
                <a:latin typeface="Sylfaen" panose="010A0502050306030303" pitchFamily="18" charset="0"/>
              </a:rPr>
              <a:t>რომელ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ჯგუფშია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პაციენტი</a:t>
            </a:r>
            <a:endParaRPr lang="en-US" altLang="en-US" sz="1800" dirty="0">
              <a:latin typeface="Sylfaen" panose="010A0502050306030303" pitchFamily="18" charset="0"/>
            </a:endParaRPr>
          </a:p>
          <a:p>
            <a:pPr marL="0" indent="0" eaLnBrk="1" hangingPunct="1">
              <a:buFontTx/>
              <a:buNone/>
            </a:pPr>
            <a:endParaRPr lang="en-US" altLang="en-US" sz="1800" dirty="0">
              <a:latin typeface="Sylfaen" panose="010A0502050306030303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1800" dirty="0" err="1">
                <a:solidFill>
                  <a:srgbClr val="C00000"/>
                </a:solidFill>
                <a:latin typeface="Sylfaen" panose="010A0502050306030303" pitchFamily="18" charset="0"/>
              </a:rPr>
              <a:t>ოთხმაგი</a:t>
            </a:r>
            <a:endParaRPr lang="en-US" altLang="en-US" sz="1800" dirty="0">
              <a:solidFill>
                <a:srgbClr val="C00000"/>
              </a:solidFill>
              <a:latin typeface="Sylfaen" panose="010A0502050306030303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1800" dirty="0" err="1">
                <a:latin typeface="Sylfaen" panose="010A0502050306030303" pitchFamily="18" charset="0"/>
              </a:rPr>
              <a:t>მკვლევარმა</a:t>
            </a:r>
            <a:r>
              <a:rPr lang="en-US" altLang="en-US" sz="1800" dirty="0">
                <a:latin typeface="Sylfaen" panose="010A0502050306030303" pitchFamily="18" charset="0"/>
              </a:rPr>
              <a:t>, </a:t>
            </a:r>
            <a:r>
              <a:rPr lang="en-US" altLang="en-US" sz="1800" dirty="0" err="1">
                <a:latin typeface="Sylfaen" panose="010A0502050306030303" pitchFamily="18" charset="0"/>
              </a:rPr>
              <a:t>პაციენტმა</a:t>
            </a:r>
            <a:r>
              <a:rPr lang="en-US" altLang="en-US" sz="1800" dirty="0">
                <a:latin typeface="Sylfaen" panose="010A0502050306030303" pitchFamily="18" charset="0"/>
              </a:rPr>
              <a:t>, </a:t>
            </a:r>
            <a:r>
              <a:rPr lang="en-US" altLang="en-US" sz="1800" dirty="0" err="1">
                <a:latin typeface="Sylfaen" panose="010A0502050306030303" pitchFamily="18" charset="0"/>
              </a:rPr>
              <a:t>კლინიკის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პერსონალმა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და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მონაცემების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ანალიზში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ჩართულმა</a:t>
            </a:r>
            <a:r>
              <a:rPr lang="en-US" altLang="en-US" sz="1800" dirty="0">
                <a:latin typeface="Sylfaen" panose="010A0502050306030303" pitchFamily="18" charset="0"/>
              </a:rPr>
              <a:t> (</a:t>
            </a:r>
            <a:r>
              <a:rPr lang="en-US" altLang="en-US" sz="1800" dirty="0" err="1">
                <a:latin typeface="Sylfaen" panose="010A0502050306030303" pitchFamily="18" charset="0"/>
              </a:rPr>
              <a:t>სტატისტიკოსმა</a:t>
            </a:r>
            <a:r>
              <a:rPr lang="en-US" altLang="en-US" sz="1800" dirty="0">
                <a:latin typeface="Sylfaen" panose="010A0502050306030303" pitchFamily="18" charset="0"/>
              </a:rPr>
              <a:t>) </a:t>
            </a:r>
            <a:r>
              <a:rPr lang="en-US" altLang="en-US" sz="1800" dirty="0" err="1">
                <a:latin typeface="Sylfaen" panose="010A0502050306030303" pitchFamily="18" charset="0"/>
              </a:rPr>
              <a:t>არ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იცის</a:t>
            </a:r>
            <a:r>
              <a:rPr lang="en-US" altLang="en-US" sz="1800" dirty="0">
                <a:latin typeface="Sylfaen" panose="010A0502050306030303" pitchFamily="18" charset="0"/>
              </a:rPr>
              <a:t>, </a:t>
            </a:r>
            <a:r>
              <a:rPr lang="en-US" altLang="en-US" sz="1800" dirty="0" err="1">
                <a:latin typeface="Sylfaen" panose="010A0502050306030303" pitchFamily="18" charset="0"/>
              </a:rPr>
              <a:t>რომელ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ჯგუფშია</a:t>
            </a:r>
            <a:r>
              <a:rPr lang="en-US" altLang="en-US" sz="1800" dirty="0">
                <a:latin typeface="Sylfaen" panose="010A0502050306030303" pitchFamily="18" charset="0"/>
              </a:rPr>
              <a:t> </a:t>
            </a:r>
            <a:r>
              <a:rPr lang="en-US" altLang="en-US" sz="1800" dirty="0" err="1">
                <a:latin typeface="Sylfaen" panose="010A0502050306030303" pitchFamily="18" charset="0"/>
              </a:rPr>
              <a:t>პაციენტი</a:t>
            </a:r>
            <a:endParaRPr lang="en-US" altLang="en-US" sz="1800" dirty="0">
              <a:latin typeface="Sylfaen" panose="010A0502050306030303" pitchFamily="18" charset="0"/>
            </a:endParaRPr>
          </a:p>
          <a:p>
            <a:pPr marL="0" indent="0"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04A749-8AC6-4040-BCA6-02FF42E54B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3948" y="5840673"/>
            <a:ext cx="936104" cy="93610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58F1BF30-D45C-4B69-A6DD-1AE1370B44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3775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Sylfaen" panose="010A0502050306030303" pitchFamily="18" charset="0"/>
              </a:rPr>
              <a:t>დაბრმავების მიზანი</a:t>
            </a:r>
            <a:endParaRPr lang="en-US" altLang="en-US" sz="3600"/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7E46FA0A-F5E5-44E0-B584-C2CA3A9871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 err="1">
                <a:latin typeface="Sylfaen" panose="010A0502050306030303" pitchFamily="18" charset="0"/>
              </a:rPr>
              <a:t>შევამციროთ</a:t>
            </a:r>
            <a:r>
              <a:rPr lang="en-US" altLang="en-US" sz="2400" dirty="0">
                <a:latin typeface="Sylfaen" panose="010A0502050306030303" pitchFamily="18" charset="0"/>
              </a:rPr>
              <a:t>/</a:t>
            </a:r>
            <a:r>
              <a:rPr lang="en-US" altLang="en-US" sz="2400" dirty="0" err="1">
                <a:latin typeface="Sylfaen" panose="010A0502050306030303" pitchFamily="18" charset="0"/>
              </a:rPr>
              <a:t>აღმოვფხ</a:t>
            </a:r>
            <a:r>
              <a:rPr lang="ka-GE" altLang="en-US" sz="2400" dirty="0">
                <a:latin typeface="Sylfaen" panose="010A0502050306030303" pitchFamily="18" charset="0"/>
              </a:rPr>
              <a:t>ვ</a:t>
            </a:r>
            <a:r>
              <a:rPr lang="en-US" altLang="en-US" sz="2400" dirty="0" err="1">
                <a:latin typeface="Sylfaen" panose="010A0502050306030303" pitchFamily="18" charset="0"/>
              </a:rPr>
              <a:t>რათ</a:t>
            </a:r>
            <a:r>
              <a:rPr lang="en-US" altLang="en-US" sz="2400" dirty="0">
                <a:latin typeface="Sylfaen" panose="010A0502050306030303" pitchFamily="18" charset="0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</a:rPr>
              <a:t>სუბიექტური</a:t>
            </a:r>
            <a:r>
              <a:rPr lang="en-US" altLang="en-US" sz="2400" dirty="0">
                <a:latin typeface="Sylfaen" panose="010A0502050306030303" pitchFamily="18" charset="0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</a:rPr>
              <a:t>დამოკიდებულება</a:t>
            </a:r>
            <a:r>
              <a:rPr lang="en-US" altLang="en-US" sz="2400" dirty="0">
                <a:latin typeface="Sylfaen" panose="010A0502050306030303" pitchFamily="18" charset="0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</a:rPr>
              <a:t>და</a:t>
            </a:r>
            <a:r>
              <a:rPr lang="en-US" altLang="en-US" sz="2400" dirty="0">
                <a:latin typeface="Sylfaen" panose="010A0502050306030303" pitchFamily="18" charset="0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</a:rPr>
              <a:t>ცდომილება</a:t>
            </a:r>
            <a:r>
              <a:rPr lang="en-US" altLang="en-US" sz="2400" dirty="0">
                <a:latin typeface="Sylfaen" panose="010A0502050306030303" pitchFamily="18" charset="0"/>
              </a:rPr>
              <a:t>:</a:t>
            </a:r>
            <a:r>
              <a:rPr lang="ka-GE" altLang="en-US" sz="2400" dirty="0">
                <a:latin typeface="Sylfaen" panose="010A0502050306030303" pitchFamily="18" charset="0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  <a:ea typeface="MS PGothic" panose="020B0600070205080204" pitchFamily="34" charset="-128"/>
              </a:rPr>
              <a:t>კვლევის</a:t>
            </a:r>
            <a:r>
              <a:rPr lang="en-US" altLang="en-US" sz="2400" dirty="0">
                <a:latin typeface="Sylfaen" panose="010A0502050306030303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  <a:ea typeface="MS PGothic" panose="020B0600070205080204" pitchFamily="34" charset="-128"/>
              </a:rPr>
              <a:t>პერსონალი</a:t>
            </a:r>
            <a:r>
              <a:rPr lang="en-US" altLang="en-US" sz="2400" dirty="0">
                <a:latin typeface="Sylfaen" panose="010A0502050306030303" pitchFamily="18" charset="0"/>
                <a:ea typeface="MS PGothic" panose="020B0600070205080204" pitchFamily="34" charset="-128"/>
              </a:rPr>
              <a:t>, </a:t>
            </a:r>
            <a:r>
              <a:rPr lang="en-US" altLang="en-US" sz="2400" dirty="0" err="1">
                <a:latin typeface="Sylfaen" panose="010A0502050306030303" pitchFamily="18" charset="0"/>
                <a:ea typeface="MS PGothic" panose="020B0600070205080204" pitchFamily="34" charset="-128"/>
              </a:rPr>
              <a:t>სამედიცინო</a:t>
            </a:r>
            <a:r>
              <a:rPr lang="en-US" altLang="en-US" sz="2400" dirty="0">
                <a:latin typeface="Sylfaen" panose="010A0502050306030303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  <a:ea typeface="MS PGothic" panose="020B0600070205080204" pitchFamily="34" charset="-128"/>
              </a:rPr>
              <a:t>პერსონალი</a:t>
            </a:r>
            <a:r>
              <a:rPr lang="en-US" altLang="en-US" sz="2400" dirty="0">
                <a:latin typeface="Sylfaen" panose="010A0502050306030303" pitchFamily="18" charset="0"/>
                <a:ea typeface="MS PGothic" panose="020B0600070205080204" pitchFamily="34" charset="-128"/>
              </a:rPr>
              <a:t>, </a:t>
            </a:r>
            <a:r>
              <a:rPr lang="en-US" altLang="en-US" sz="2400" dirty="0" err="1">
                <a:latin typeface="Sylfaen" panose="010A0502050306030303" pitchFamily="18" charset="0"/>
                <a:ea typeface="MS PGothic" panose="020B0600070205080204" pitchFamily="34" charset="-128"/>
              </a:rPr>
              <a:t>ოჯახი</a:t>
            </a:r>
            <a:r>
              <a:rPr lang="en-US" altLang="en-US" sz="2400" dirty="0">
                <a:latin typeface="Sylfaen" panose="010A0502050306030303" pitchFamily="18" charset="0"/>
                <a:ea typeface="MS PGothic" panose="020B0600070205080204" pitchFamily="34" charset="-128"/>
              </a:rPr>
              <a:t>, </a:t>
            </a:r>
            <a:r>
              <a:rPr lang="en-US" altLang="en-US" sz="2400" dirty="0" err="1">
                <a:latin typeface="Sylfaen" panose="010A0502050306030303" pitchFamily="18" charset="0"/>
                <a:ea typeface="MS PGothic" panose="020B0600070205080204" pitchFamily="34" charset="-128"/>
              </a:rPr>
              <a:t>მეგობრები</a:t>
            </a:r>
            <a:r>
              <a:rPr lang="en-US" altLang="en-US" sz="2400" dirty="0">
                <a:latin typeface="Sylfaen" panose="010A0502050306030303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  <a:ea typeface="MS PGothic" panose="020B0600070205080204" pitchFamily="34" charset="-128"/>
              </a:rPr>
              <a:t>სხვადასხვანაირად</a:t>
            </a:r>
            <a:r>
              <a:rPr lang="en-US" altLang="en-US" sz="2400" dirty="0">
                <a:latin typeface="Sylfaen" panose="010A0502050306030303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  <a:ea typeface="MS PGothic" panose="020B0600070205080204" pitchFamily="34" charset="-128"/>
              </a:rPr>
              <a:t>ეპყრობიან</a:t>
            </a:r>
            <a:r>
              <a:rPr lang="en-US" altLang="en-US" sz="2400" dirty="0">
                <a:latin typeface="Sylfaen" panose="010A0502050306030303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2400" dirty="0" err="1">
                <a:latin typeface="Sylfaen" panose="010A0502050306030303" pitchFamily="18" charset="0"/>
                <a:ea typeface="MS PGothic" panose="020B0600070205080204" pitchFamily="34" charset="-128"/>
              </a:rPr>
              <a:t>პაციენტებს</a:t>
            </a:r>
            <a:r>
              <a:rPr lang="ka-GE" altLang="en-US" sz="2400" dirty="0">
                <a:latin typeface="Sylfaen" panose="010A0502050306030303" pitchFamily="18" charset="0"/>
                <a:ea typeface="MS PGothic" panose="020B0600070205080204" pitchFamily="34" charset="-128"/>
              </a:rPr>
              <a:t>, როდესაც იციან, რომელ მკურნალობას იღებს პაციენტი</a:t>
            </a:r>
            <a:endParaRPr lang="en-US" altLang="en-US" sz="2400" dirty="0">
              <a:latin typeface="Sylfaen" panose="010A0502050306030303" pitchFamily="18" charset="0"/>
              <a:ea typeface="MS PGothic" panose="020B0600070205080204" pitchFamily="34" charset="-128"/>
            </a:endParaRPr>
          </a:p>
          <a:p>
            <a:pPr marL="0" indent="0" eaLnBrk="1" hangingPunct="1">
              <a:buNone/>
            </a:pPr>
            <a:endParaRPr lang="ka-GE" altLang="en-US" sz="2400" dirty="0">
              <a:latin typeface="Sylfaen" panose="010A0502050306030303" pitchFamily="18" charset="0"/>
              <a:ea typeface="MS PGothic" panose="020B0600070205080204" pitchFamily="34" charset="-128"/>
            </a:endParaRPr>
          </a:p>
          <a:p>
            <a:pPr eaLnBrk="1" hangingPunct="1"/>
            <a:r>
              <a:rPr lang="ka-GE" altLang="en-US" sz="2400" dirty="0">
                <a:latin typeface="Sylfaen" panose="010A0502050306030303" pitchFamily="18" charset="0"/>
                <a:ea typeface="MS PGothic" panose="020B0600070205080204" pitchFamily="34" charset="-128"/>
              </a:rPr>
              <a:t>თავად პაციენტი შესაძლოა, განსხვავებულად აფასებდეს საკუთარ მდგომარეობას, როდესაც იცის, რომელ მკურნალობას იღებს</a:t>
            </a:r>
            <a:endParaRPr lang="en-US" altLang="en-US" sz="2400" dirty="0">
              <a:latin typeface="Sylfaen" panose="010A0502050306030303" pitchFamily="18" charset="0"/>
            </a:endParaRPr>
          </a:p>
          <a:p>
            <a:pPr lvl="2" eaLnBrk="1" hangingPunct="1"/>
            <a:endParaRPr lang="en-US" altLang="en-US" dirty="0">
              <a:latin typeface="Sylfaen" panose="010A0502050306030303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321845-B069-4D24-9505-C1A81E870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39952" y="5445224"/>
            <a:ext cx="864096" cy="86409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762BDFE0-10B2-42FB-9D31-963E0F978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Sylfaen" panose="010A0502050306030303" pitchFamily="18" charset="0"/>
              </a:rPr>
              <a:t>რკკ ნაბიჯები</a:t>
            </a:r>
            <a:endParaRPr lang="en-US" altLang="en-US"/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0DB13B94-F0D2-425A-BBE0-C9F65D5F2F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marL="457200" indent="-457200" defTabSz="457200">
              <a:buFontTx/>
              <a:buAutoNum type="arabicPeriod"/>
            </a:pPr>
            <a:r>
              <a:rPr lang="en-US" altLang="zh-CN" sz="2400" dirty="0" err="1">
                <a:ea typeface="MS PGothic" panose="020B0600070205080204" pitchFamily="34" charset="-128"/>
              </a:rPr>
              <a:t>პროტოკოლის</a:t>
            </a:r>
            <a:r>
              <a:rPr lang="en-US" altLang="zh-CN" sz="2400" dirty="0">
                <a:ea typeface="MS PGothic" panose="020B0600070205080204" pitchFamily="34" charset="-128"/>
              </a:rPr>
              <a:t> </a:t>
            </a:r>
            <a:r>
              <a:rPr lang="en-US" altLang="zh-CN" sz="2400" dirty="0" err="1">
                <a:ea typeface="MS PGothic" panose="020B0600070205080204" pitchFamily="34" charset="-128"/>
              </a:rPr>
              <a:t>შემუშავება</a:t>
            </a:r>
            <a:endParaRPr lang="en-US" altLang="zh-CN" sz="2400" dirty="0">
              <a:ea typeface="MS PGothic" panose="020B0600070205080204" pitchFamily="34" charset="-128"/>
            </a:endParaRPr>
          </a:p>
          <a:p>
            <a:pPr marL="457200" indent="-457200" defTabSz="457200">
              <a:buFontTx/>
              <a:buAutoNum type="arabicPeriod"/>
            </a:pPr>
            <a:r>
              <a:rPr lang="en-US" altLang="zh-CN" sz="2400" dirty="0" err="1">
                <a:ea typeface="MS PGothic" panose="020B0600070205080204" pitchFamily="34" charset="-128"/>
              </a:rPr>
              <a:t>ინტერვენციის</a:t>
            </a:r>
            <a:r>
              <a:rPr lang="en-US" altLang="zh-CN" sz="2400" dirty="0">
                <a:ea typeface="MS PGothic" panose="020B0600070205080204" pitchFamily="34" charset="-128"/>
              </a:rPr>
              <a:t> </a:t>
            </a:r>
            <a:r>
              <a:rPr lang="en-US" altLang="zh-CN" sz="2400" dirty="0" err="1">
                <a:ea typeface="MS PGothic" panose="020B0600070205080204" pitchFamily="34" charset="-128"/>
              </a:rPr>
              <a:t>და</a:t>
            </a:r>
            <a:r>
              <a:rPr lang="en-US" altLang="zh-CN" sz="2400" dirty="0">
                <a:ea typeface="MS PGothic" panose="020B0600070205080204" pitchFamily="34" charset="-128"/>
              </a:rPr>
              <a:t> </a:t>
            </a:r>
            <a:r>
              <a:rPr lang="en-US" altLang="zh-CN" sz="2400" dirty="0" err="1">
                <a:ea typeface="MS PGothic" panose="020B0600070205080204" pitchFamily="34" charset="-128"/>
              </a:rPr>
              <a:t>საკონტროლო</a:t>
            </a:r>
            <a:r>
              <a:rPr lang="en-US" altLang="zh-CN" sz="2400" dirty="0">
                <a:ea typeface="MS PGothic" panose="020B0600070205080204" pitchFamily="34" charset="-128"/>
              </a:rPr>
              <a:t> </a:t>
            </a:r>
            <a:r>
              <a:rPr lang="en-US" altLang="zh-CN" sz="2400" dirty="0" err="1">
                <a:ea typeface="MS PGothic" panose="020B0600070205080204" pitchFamily="34" charset="-128"/>
              </a:rPr>
              <a:t>პოპულაციის</a:t>
            </a:r>
            <a:r>
              <a:rPr lang="en-US" altLang="zh-CN" sz="2400" dirty="0">
                <a:ea typeface="MS PGothic" panose="020B0600070205080204" pitchFamily="34" charset="-128"/>
              </a:rPr>
              <a:t> </a:t>
            </a:r>
            <a:r>
              <a:rPr lang="en-US" altLang="zh-CN" sz="2400" dirty="0" err="1">
                <a:ea typeface="MS PGothic" panose="020B0600070205080204" pitchFamily="34" charset="-128"/>
              </a:rPr>
              <a:t>შერჩევა</a:t>
            </a:r>
            <a:endParaRPr lang="en-US" altLang="zh-CN" sz="2400" dirty="0">
              <a:ea typeface="MS PGothic" panose="020B0600070205080204" pitchFamily="34" charset="-128"/>
            </a:endParaRPr>
          </a:p>
          <a:p>
            <a:pPr marL="457200" indent="-457200" defTabSz="457200">
              <a:buFontTx/>
              <a:buAutoNum type="arabicPeriod"/>
            </a:pPr>
            <a:r>
              <a:rPr lang="en-US" altLang="zh-CN" sz="2400" dirty="0" err="1">
                <a:ea typeface="MS PGothic" panose="020B0600070205080204" pitchFamily="34" charset="-128"/>
              </a:rPr>
              <a:t>რანდომიზაცია</a:t>
            </a:r>
            <a:endParaRPr lang="en-US" altLang="zh-CN" sz="2400" dirty="0">
              <a:ea typeface="MS PGothic" panose="020B0600070205080204" pitchFamily="34" charset="-128"/>
            </a:endParaRPr>
          </a:p>
          <a:p>
            <a:pPr marL="457200" indent="-457200" defTabSz="457200">
              <a:buFontTx/>
              <a:buAutoNum type="arabicPeriod"/>
            </a:pPr>
            <a:r>
              <a:rPr lang="en-US" altLang="zh-CN" sz="2400" dirty="0" err="1">
                <a:ea typeface="MS PGothic" panose="020B0600070205080204" pitchFamily="34" charset="-128"/>
              </a:rPr>
              <a:t>ინტერვენცია</a:t>
            </a:r>
            <a:endParaRPr lang="en-US" altLang="zh-CN" sz="2400" dirty="0">
              <a:ea typeface="MS PGothic" panose="020B0600070205080204" pitchFamily="34" charset="-128"/>
            </a:endParaRPr>
          </a:p>
          <a:p>
            <a:pPr marL="457200" indent="-457200" defTabSz="457200">
              <a:buFontTx/>
              <a:buAutoNum type="arabicPeriod"/>
            </a:pPr>
            <a:r>
              <a:rPr lang="en-US" altLang="zh-CN" sz="2400" dirty="0" err="1">
                <a:ea typeface="MS PGothic" panose="020B0600070205080204" pitchFamily="34" charset="-128"/>
              </a:rPr>
              <a:t>მიდევნება</a:t>
            </a:r>
            <a:r>
              <a:rPr lang="ka-GE" altLang="zh-CN" sz="2400" dirty="0">
                <a:ea typeface="MS PGothic" panose="020B0600070205080204" pitchFamily="34" charset="-128"/>
              </a:rPr>
              <a:t> (</a:t>
            </a:r>
            <a:r>
              <a:rPr lang="en-US" altLang="zh-CN" sz="2400" dirty="0">
                <a:ea typeface="MS PGothic" panose="020B0600070205080204" pitchFamily="34" charset="-128"/>
              </a:rPr>
              <a:t>follow up)</a:t>
            </a:r>
          </a:p>
          <a:p>
            <a:pPr marL="457200" indent="-457200" defTabSz="457200">
              <a:buFontTx/>
              <a:buAutoNum type="arabicPeriod"/>
            </a:pPr>
            <a:r>
              <a:rPr lang="en-US" altLang="zh-CN" sz="2400" dirty="0" err="1">
                <a:ea typeface="MS PGothic" panose="020B0600070205080204" pitchFamily="34" charset="-128"/>
              </a:rPr>
              <a:t>შეფასება</a:t>
            </a:r>
            <a:endParaRPr lang="en-US" altLang="zh-CN" sz="2400" dirty="0">
              <a:ea typeface="MS PGothic" panose="020B0600070205080204" pitchFamily="34" charset="-128"/>
            </a:endParaRPr>
          </a:p>
          <a:p>
            <a:pPr marL="457200" indent="-457200" defTabSz="457200"/>
            <a:endParaRPr lang="en-US" altLang="zh-CN" sz="2400" dirty="0">
              <a:ea typeface="MS PGothic" panose="020B0600070205080204" pitchFamily="34" charset="-128"/>
            </a:endParaRPr>
          </a:p>
          <a:p>
            <a:pPr marL="457200" indent="-457200" defTabSz="457200"/>
            <a:endParaRPr lang="en-US" altLang="zh-CN" sz="2400" dirty="0">
              <a:ea typeface="MS PGothic" panose="020B0600070205080204" pitchFamily="34" charset="-128"/>
            </a:endParaRPr>
          </a:p>
          <a:p>
            <a:pPr marL="457200" indent="-457200" defTabSz="457200"/>
            <a:endParaRPr lang="en-US" altLang="zh-CN" sz="2400" dirty="0">
              <a:ea typeface="MS PGothic" panose="020B0600070205080204" pitchFamily="34" charset="-128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E294B4-4506-4806-8F98-A07D4A08C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984" y="5359723"/>
            <a:ext cx="766440" cy="7664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EC8FFA0A-1702-4CC4-B406-FDA8A6F4EA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pPr eaLnBrk="1" hangingPunct="1"/>
            <a:r>
              <a:rPr lang="en-US" altLang="en-US" dirty="0" err="1">
                <a:latin typeface="Sylfaen" panose="010A0502050306030303" pitchFamily="18" charset="0"/>
              </a:rPr>
              <a:t>რკკ</a:t>
            </a:r>
            <a:r>
              <a:rPr lang="en-US" altLang="en-US" dirty="0">
                <a:latin typeface="Sylfaen" panose="010A0502050306030303" pitchFamily="18" charset="0"/>
              </a:rPr>
              <a:t> </a:t>
            </a:r>
            <a:r>
              <a:rPr lang="en-US" altLang="en-US" dirty="0" err="1">
                <a:latin typeface="Sylfaen" panose="010A0502050306030303" pitchFamily="18" charset="0"/>
              </a:rPr>
              <a:t>უპირატესობები</a:t>
            </a:r>
            <a:endParaRPr lang="en-US" altLang="en-US" dirty="0"/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2B5BD4DB-9335-45E5-BD51-3D8EDD495F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5314602"/>
          </a:xfrm>
        </p:spPr>
        <p:txBody>
          <a:bodyPr/>
          <a:lstStyle/>
          <a:p>
            <a:pPr eaLnBrk="1" hangingPunct="1"/>
            <a:r>
              <a:rPr lang="ka-GE" altLang="en-US" sz="2200" dirty="0">
                <a:latin typeface="Sylfaen" panose="010A0502050306030303" pitchFamily="18" charset="0"/>
              </a:rPr>
              <a:t>მინიმუმამდე დაჰყავს შერჩევის ცდომილება</a:t>
            </a:r>
          </a:p>
          <a:p>
            <a:pPr eaLnBrk="1" hangingPunct="1"/>
            <a:r>
              <a:rPr lang="ka-GE" altLang="en-US" sz="2200" dirty="0">
                <a:latin typeface="Sylfaen" panose="010A0502050306030303" pitchFamily="18" charset="0"/>
              </a:rPr>
              <a:t>დაბრმავება ამცირებს შეცდომებს შეფასებისას</a:t>
            </a:r>
          </a:p>
          <a:p>
            <a:pPr eaLnBrk="1" hangingPunct="1"/>
            <a:r>
              <a:rPr lang="en-US" altLang="en-US" sz="2200" dirty="0" err="1">
                <a:latin typeface="Sylfaen" panose="010A0502050306030303" pitchFamily="18" charset="0"/>
              </a:rPr>
              <a:t>რანდომიზაცი</a:t>
            </a:r>
            <a:r>
              <a:rPr lang="ka-GE" altLang="en-US" sz="2200" dirty="0">
                <a:latin typeface="Sylfaen" panose="010A0502050306030303" pitchFamily="18" charset="0"/>
              </a:rPr>
              <a:t>ის მეშვეობით მცირდება დამაბნეველი (</a:t>
            </a:r>
            <a:r>
              <a:rPr lang="en-US" altLang="en-US" sz="2200" dirty="0">
                <a:latin typeface="Sylfaen" panose="010A0502050306030303" pitchFamily="18" charset="0"/>
              </a:rPr>
              <a:t>confounding) </a:t>
            </a:r>
            <a:r>
              <a:rPr lang="ka-GE" altLang="en-US" sz="2200" dirty="0">
                <a:latin typeface="Sylfaen" panose="010A0502050306030303" pitchFamily="18" charset="0"/>
              </a:rPr>
              <a:t>ფაქტორების გავლენა, რაც შესაძლებელს ხდის შედარდეს ჯგუფები </a:t>
            </a:r>
          </a:p>
          <a:p>
            <a:pPr eaLnBrk="1" hangingPunct="1"/>
            <a:r>
              <a:rPr lang="en-US" altLang="en-US" sz="2200" dirty="0" err="1">
                <a:latin typeface="Sylfaen" panose="010A0502050306030303" pitchFamily="18" charset="0"/>
              </a:rPr>
              <a:t>შესაძლებელია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შეგროვდეს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დეტალური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ინფორმაცია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მონაწილეთა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საწყის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მახასიათებლებზე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და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კვლევის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მიმდინარეობისას</a:t>
            </a:r>
            <a:endParaRPr lang="en-US" altLang="en-US" sz="22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2200" dirty="0" err="1">
                <a:latin typeface="Sylfaen" panose="010A0502050306030303" pitchFamily="18" charset="0"/>
              </a:rPr>
              <a:t>ინტერვენციის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დოზა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კონტროლდება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მკვლევარის</a:t>
            </a:r>
            <a:r>
              <a:rPr lang="en-US" altLang="en-US" sz="2200" dirty="0">
                <a:latin typeface="Sylfaen" panose="010A0502050306030303" pitchFamily="18" charset="0"/>
              </a:rPr>
              <a:t> </a:t>
            </a:r>
            <a:r>
              <a:rPr lang="en-US" altLang="en-US" sz="2200" dirty="0" err="1">
                <a:latin typeface="Sylfaen" panose="010A0502050306030303" pitchFamily="18" charset="0"/>
              </a:rPr>
              <a:t>მიერ</a:t>
            </a:r>
            <a:endParaRPr lang="ka-GE" altLang="en-US" sz="2200" dirty="0">
              <a:latin typeface="Sylfaen" panose="010A0502050306030303" pitchFamily="18" charset="0"/>
            </a:endParaRPr>
          </a:p>
          <a:p>
            <a:pPr eaLnBrk="1" hangingPunct="1"/>
            <a:r>
              <a:rPr lang="ka-GE" altLang="en-US" sz="2200" dirty="0">
                <a:latin typeface="Sylfaen" panose="010A0502050306030303" pitchFamily="18" charset="0"/>
              </a:rPr>
              <a:t>პროსპექტული დიზაინის მეშვეობით, გახსენების (</a:t>
            </a:r>
            <a:r>
              <a:rPr lang="en-US" altLang="en-US" sz="2200" dirty="0">
                <a:latin typeface="Sylfaen" panose="010A0502050306030303" pitchFamily="18" charset="0"/>
              </a:rPr>
              <a:t>recall)</a:t>
            </a:r>
            <a:r>
              <a:rPr lang="ka-GE" altLang="en-US" sz="2200" dirty="0">
                <a:latin typeface="Sylfaen" panose="010A0502050306030303" pitchFamily="18" charset="0"/>
              </a:rPr>
              <a:t> და მონაწილეთა შერჩევის ცდომილება მინიმუმამდეა დაყვანილი</a:t>
            </a:r>
            <a:endParaRPr lang="en-US" altLang="en-US" sz="2200" dirty="0">
              <a:latin typeface="Sylfaen" panose="010A0502050306030303" pitchFamily="18" charset="0"/>
            </a:endParaRPr>
          </a:p>
          <a:p>
            <a:pPr eaLnBrk="1" hangingPunct="1"/>
            <a:r>
              <a:rPr lang="ka-GE" altLang="en-US" sz="2200" dirty="0">
                <a:latin typeface="Sylfaen" panose="010A0502050306030303" pitchFamily="18" charset="0"/>
              </a:rPr>
              <a:t>აქვს მაღალი სტატისტიკური სანდოობა</a:t>
            </a:r>
            <a:endParaRPr lang="en-US" altLang="en-US" sz="2200" dirty="0">
              <a:latin typeface="Sylfaen" panose="010A0502050306030303" pitchFamily="18" charset="0"/>
            </a:endParaRPr>
          </a:p>
          <a:p>
            <a:pPr eaLnBrk="1" hangingPunct="1"/>
            <a:endParaRPr lang="en-US" altLang="en-US" sz="2400" dirty="0">
              <a:latin typeface="Sylfaen" panose="010A0502050306030303" pitchFamily="18" charset="0"/>
            </a:endParaRPr>
          </a:p>
          <a:p>
            <a:pPr eaLnBrk="1" hangingPunct="1"/>
            <a:endParaRPr lang="en-US" altLang="en-US" sz="2400" dirty="0">
              <a:latin typeface="Sylfaen" panose="010A0502050306030303" pitchFamily="18" charset="0"/>
            </a:endParaRPr>
          </a:p>
          <a:p>
            <a:pPr eaLnBrk="1" hangingPunct="1"/>
            <a:endParaRPr lang="en-US" altLang="en-US" sz="24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B08D1B-AD9A-4395-804A-60397582E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83512" y="633512"/>
            <a:ext cx="923280" cy="9232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9B5DD2F3-2B98-4368-8479-38A080802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eaLnBrk="1" hangingPunct="1"/>
            <a:r>
              <a:rPr lang="en-US" altLang="en-US">
                <a:latin typeface="Sylfaen" panose="010A0502050306030303" pitchFamily="18" charset="0"/>
              </a:rPr>
              <a:t>რკკ შეზღუდვები</a:t>
            </a:r>
            <a:endParaRPr lang="en-US" altLang="en-US"/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6276D3A9-D5F9-442E-A688-5589AB73DF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1520" y="1556792"/>
            <a:ext cx="8784976" cy="5026570"/>
          </a:xfrm>
        </p:spPr>
        <p:txBody>
          <a:bodyPr/>
          <a:lstStyle/>
          <a:p>
            <a:pPr eaLnBrk="1" hangingPunct="1"/>
            <a:r>
              <a:rPr lang="en-US" altLang="en-US" sz="2000" dirty="0" err="1">
                <a:latin typeface="Sylfaen" panose="010A0502050306030303" pitchFamily="18" charset="0"/>
              </a:rPr>
              <a:t>მკაცრმა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ჩართვის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კრიტერიუმებმა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შესაძლოა</a:t>
            </a:r>
            <a:r>
              <a:rPr lang="ka-GE" altLang="en-US" sz="2000" dirty="0">
                <a:latin typeface="Sylfaen" panose="010A0502050306030303" pitchFamily="18" charset="0"/>
              </a:rPr>
              <a:t>,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არ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მოგვცეს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შედეგების</a:t>
            </a:r>
            <a:r>
              <a:rPr lang="en-US" altLang="en-US" sz="2000" dirty="0">
                <a:latin typeface="Sylfaen" panose="010A0502050306030303" pitchFamily="18" charset="0"/>
              </a:rPr>
              <a:t> გ</a:t>
            </a:r>
            <a:r>
              <a:rPr lang="ka-GE" altLang="en-US" sz="2000" dirty="0">
                <a:latin typeface="Sylfaen" panose="010A0502050306030303" pitchFamily="18" charset="0"/>
              </a:rPr>
              <a:t>ანზოგადების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შესაძლებლობა</a:t>
            </a:r>
            <a:endParaRPr lang="en-US" altLang="en-US" sz="20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2000" dirty="0" err="1">
                <a:latin typeface="Sylfaen" panose="010A0502050306030303" pitchFamily="18" charset="0"/>
              </a:rPr>
              <a:t>ხშირად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დიდ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დროს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მოითხოვს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შედეგის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მისაღებად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და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უტყუარი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დასკვნის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გასაკეთებლად</a:t>
            </a:r>
            <a:endParaRPr lang="en-US" altLang="en-US" sz="20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2000" dirty="0" err="1">
                <a:latin typeface="Sylfaen" panose="010A0502050306030303" pitchFamily="18" charset="0"/>
              </a:rPr>
              <a:t>ხ</a:t>
            </a:r>
            <a:r>
              <a:rPr lang="ka-GE" altLang="en-US" sz="2000" dirty="0">
                <a:latin typeface="Sylfaen" panose="010A0502050306030303" pitchFamily="18" charset="0"/>
              </a:rPr>
              <a:t>შ</a:t>
            </a:r>
            <a:r>
              <a:rPr lang="en-US" altLang="en-US" sz="2000" dirty="0" err="1">
                <a:latin typeface="Sylfaen" panose="010A0502050306030303" pitchFamily="18" charset="0"/>
              </a:rPr>
              <a:t>ირად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საჭიროა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ბევრი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მონაწილის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მოძიება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და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ჩართვა</a:t>
            </a:r>
            <a:endParaRPr lang="en-US" altLang="en-US" sz="20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2000" dirty="0" err="1">
                <a:latin typeface="Sylfaen" panose="010A0502050306030303" pitchFamily="18" charset="0"/>
              </a:rPr>
              <a:t>როგორც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წესი</a:t>
            </a:r>
            <a:r>
              <a:rPr lang="ka-GE" altLang="en-US" sz="2000" dirty="0">
                <a:latin typeface="Sylfaen" panose="010A0502050306030303" pitchFamily="18" charset="0"/>
              </a:rPr>
              <a:t>,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ძვირია</a:t>
            </a:r>
            <a:endParaRPr lang="en-US" altLang="en-US" sz="2000" dirty="0">
              <a:latin typeface="Sylfaen" panose="010A0502050306030303" pitchFamily="18" charset="0"/>
            </a:endParaRPr>
          </a:p>
          <a:p>
            <a:pPr eaLnBrk="1" hangingPunct="1"/>
            <a:r>
              <a:rPr lang="en-US" altLang="en-US" sz="2000" dirty="0" err="1">
                <a:latin typeface="Sylfaen" panose="010A0502050306030303" pitchFamily="18" charset="0"/>
              </a:rPr>
              <a:t>რიგ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შემთხვევებში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კითხვის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ნიშნის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ქვეშ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დგება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ეთიკურობა</a:t>
            </a:r>
            <a:r>
              <a:rPr lang="ka-GE" altLang="en-US" sz="2000" dirty="0">
                <a:latin typeface="Sylfaen" panose="010A0502050306030303" pitchFamily="18" charset="0"/>
              </a:rPr>
              <a:t> -მკვლევარები ყოველთვის ვერ უზრუნველყოფენ მონაწილეთა სწორ რანდომიზაციას, რადგან ხშირად მკურნალობის ჯგუფები არ არის კლინიკური თვალსაზრისით თანასწორი, რაც ართულებს ინფორმირებული თანხმობის მიღებას.</a:t>
            </a:r>
          </a:p>
          <a:p>
            <a:pPr eaLnBrk="1" hangingPunct="1"/>
            <a:r>
              <a:rPr lang="en-US" altLang="en-US" sz="2000" dirty="0" err="1">
                <a:latin typeface="Sylfaen" panose="010A0502050306030303" pitchFamily="18" charset="0"/>
              </a:rPr>
              <a:t>პაციენტები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ხშირად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წყვეტენ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კვლევაში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მონაწილეობას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ან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ზედმიწევნით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არ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ემორჩილებიან</a:t>
            </a:r>
            <a:r>
              <a:rPr lang="en-US" altLang="en-US" sz="2000" dirty="0">
                <a:latin typeface="Sylfaen" panose="010A0502050306030303" pitchFamily="18" charset="0"/>
              </a:rPr>
              <a:t> </a:t>
            </a:r>
            <a:r>
              <a:rPr lang="en-US" altLang="en-US" sz="2000" dirty="0" err="1">
                <a:latin typeface="Sylfaen" panose="010A0502050306030303" pitchFamily="18" charset="0"/>
              </a:rPr>
              <a:t>მკურნალობას</a:t>
            </a:r>
            <a:endParaRPr lang="en-US" altLang="en-US" sz="2000" dirty="0">
              <a:latin typeface="Sylfaen" panose="010A0502050306030303" pitchFamily="18" charset="0"/>
            </a:endParaRPr>
          </a:p>
          <a:p>
            <a:pPr eaLnBrk="1" hangingPunct="1"/>
            <a:endParaRPr lang="en-US" altLang="en-US" sz="2400" dirty="0">
              <a:latin typeface="Sylfaen" panose="010A0502050306030303" pitchFamily="18" charset="0"/>
            </a:endParaRPr>
          </a:p>
          <a:p>
            <a:pPr eaLnBrk="1" hangingPunct="1"/>
            <a:endParaRPr lang="en-US" altLang="en-US" sz="2400" dirty="0">
              <a:latin typeface="Sylfaen" panose="010A0502050306030303" pitchFamily="18" charset="0"/>
            </a:endParaRPr>
          </a:p>
          <a:p>
            <a:pPr eaLnBrk="1" hangingPunct="1"/>
            <a:endParaRPr lang="en-US" altLang="en-US" sz="2400" dirty="0">
              <a:latin typeface="Sylfaen" panose="010A0502050306030303" pitchFamily="18" charset="0"/>
            </a:endParaRPr>
          </a:p>
          <a:p>
            <a:pPr eaLnBrk="1" hangingPunct="1"/>
            <a:endParaRPr lang="en-US" altLang="en-US" sz="24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D7A1B8-4433-4023-B90F-75A59B2D6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6511" y="460486"/>
            <a:ext cx="880281" cy="88028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51025CDE-580B-43C0-A2D8-372BD26EE1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774700"/>
            <a:ext cx="7886700" cy="593725"/>
          </a:xfrm>
        </p:spPr>
        <p:txBody>
          <a:bodyPr/>
          <a:lstStyle/>
          <a:p>
            <a:pPr eaLnBrk="1" hangingPunct="1"/>
            <a:r>
              <a:rPr lang="en-US" altLang="zh-CN" sz="3000" b="1" dirty="0" err="1">
                <a:ea typeface="SimSun" panose="02010600030101010101" pitchFamily="2" charset="-122"/>
              </a:rPr>
              <a:t>შერჩევა</a:t>
            </a:r>
            <a:endParaRPr lang="en-US" altLang="zh-CN" sz="3000" b="1" dirty="0">
              <a:ea typeface="SimSun" panose="02010600030101010101" pitchFamily="2" charset="-122"/>
            </a:endParaRP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AF535ED9-66AC-4176-BFB2-DEFD2CDEFC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5138" y="1893888"/>
            <a:ext cx="8050212" cy="359568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პროცესი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,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რომლის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ფარგლებშიც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ვარჩევთ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ადამიანების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გარკვეულ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რაოდენობას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კვლევაში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მონაწილეობის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მისაღებად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ისე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/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იმდაგვარად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,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რომ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ეს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ადამიანები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წარმოადგენენ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/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ასახავენ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დიდ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ჯგუფს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,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საიდანაც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ისინი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შევარჩიეთ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..</a:t>
            </a:r>
          </a:p>
          <a:p>
            <a:pPr marL="0" indent="0">
              <a:buFontTx/>
              <a:buNone/>
              <a:defRPr/>
            </a:pPr>
            <a:endParaRPr lang="ka-GE" altLang="zh-CN" sz="1900" dirty="0">
              <a:latin typeface="Sylfaen" panose="010A0502050306030303" pitchFamily="18" charset="0"/>
              <a:ea typeface="SimSu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ka-GE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შერჩევის </a:t>
            </a:r>
            <a:r>
              <a:rPr lang="ka-GE" altLang="zh-CN" sz="1900" b="1" u="sng" dirty="0">
                <a:latin typeface="Sylfaen" panose="010A0502050306030303" pitchFamily="18" charset="0"/>
                <a:ea typeface="SimSun" panose="02010600030101010101" pitchFamily="2" charset="-122"/>
              </a:rPr>
              <a:t>მიზანია</a:t>
            </a:r>
            <a:r>
              <a:rPr lang="ka-GE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მონაცემების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შეგროვება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შერჩეული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პოპულაციიდან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იმისათვის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,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რომ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შევძლოთ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დასაბუთებული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დასკვნების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გაკეთება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,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რომლებიც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გენერალიზდება</a:t>
            </a:r>
            <a:r>
              <a:rPr lang="ka-GE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[განზოგადდება]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დიდ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პოპულაციაზე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.</a:t>
            </a:r>
          </a:p>
          <a:p>
            <a:pPr marL="0" indent="0">
              <a:buFontTx/>
              <a:buNone/>
              <a:defRPr/>
            </a:pPr>
            <a:endParaRPr lang="en-US" altLang="zh-CN" sz="1900" dirty="0">
              <a:latin typeface="Sylfaen" panose="010A0502050306030303" pitchFamily="18" charset="0"/>
              <a:ea typeface="SimSu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კარგი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შერჩევა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პოპულაციის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ყველა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წევრს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აძლევს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თანაბარ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შანსს</a:t>
            </a:r>
            <a:r>
              <a:rPr lang="ka-GE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,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მოხვდეს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შერჩევაში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(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იყოს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არჩეული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).</a:t>
            </a:r>
          </a:p>
          <a:p>
            <a:pPr marL="0" indent="0">
              <a:buFontTx/>
              <a:buNone/>
              <a:defRPr/>
            </a:pPr>
            <a:endParaRPr lang="en-US" altLang="zh-CN" sz="1900" dirty="0">
              <a:latin typeface="Sylfaen" panose="010A0502050306030303" pitchFamily="18" charset="0"/>
              <a:ea typeface="SimSu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კარგია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შენარჩევი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,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როცა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იგი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მთლიანი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პოპულაციის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კარგი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წარმომადგენელია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(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მინი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900" dirty="0" err="1">
                <a:latin typeface="Sylfaen" panose="010A0502050306030303" pitchFamily="18" charset="0"/>
                <a:ea typeface="SimSun" panose="02010600030101010101" pitchFamily="2" charset="-122"/>
              </a:rPr>
              <a:t>მოდელია</a:t>
            </a:r>
            <a:r>
              <a:rPr lang="en-US" altLang="zh-CN" sz="1900" dirty="0">
                <a:latin typeface="Sylfaen" panose="010A0502050306030303" pitchFamily="18" charset="0"/>
                <a:ea typeface="SimSun" panose="02010600030101010101" pitchFamily="2" charset="-122"/>
              </a:rPr>
              <a:t>).</a:t>
            </a:r>
          </a:p>
          <a:p>
            <a:pPr marL="0" indent="0" algn="just">
              <a:buFontTx/>
              <a:buNone/>
              <a:defRPr/>
            </a:pPr>
            <a:endParaRPr lang="ka-GE" altLang="zh-CN" sz="1500" dirty="0">
              <a:latin typeface="Sylfaen" panose="010A0502050306030303" pitchFamily="18" charset="0"/>
              <a:ea typeface="SimSun" panose="02010600030101010101" pitchFamily="2" charset="-122"/>
            </a:endParaRPr>
          </a:p>
          <a:p>
            <a:pPr marL="0" indent="0" algn="just">
              <a:buFontTx/>
              <a:buNone/>
              <a:defRPr/>
            </a:pPr>
            <a:endParaRPr lang="en-US" altLang="zh-CN" sz="1500" dirty="0">
              <a:latin typeface="Sylfaen" panose="010A0502050306030303" pitchFamily="18" charset="0"/>
              <a:ea typeface="SimSun" panose="02010600030101010101" pitchFamily="2" charset="-122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65141D-3E7D-4278-9354-959D6E964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0312" y="743311"/>
            <a:ext cx="838448" cy="83844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6ECEC6DC-A055-4EDA-B5BB-71F90CF16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3888" y="747712"/>
            <a:ext cx="7886700" cy="463550"/>
          </a:xfrm>
        </p:spPr>
        <p:txBody>
          <a:bodyPr/>
          <a:lstStyle/>
          <a:p>
            <a:r>
              <a:rPr lang="ka-GE" altLang="en-US" sz="3300" dirty="0"/>
              <a:t>რაში გვჭირდება შერჩევა?</a:t>
            </a:r>
            <a:endParaRPr lang="en-US" altLang="en-US" sz="3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63EB9-EF0B-43FA-990B-596F8B368E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3888" y="1556792"/>
            <a:ext cx="7886700" cy="4680520"/>
          </a:xfrm>
        </p:spPr>
        <p:txBody>
          <a:bodyPr/>
          <a:lstStyle/>
          <a:p>
            <a:r>
              <a:rPr lang="ka-GE" altLang="en-US" sz="1700" b="1" i="1" u="sng" dirty="0">
                <a:solidFill>
                  <a:schemeClr val="tx1"/>
                </a:solidFill>
              </a:rPr>
              <a:t>დროის დაზოგვა </a:t>
            </a:r>
            <a:r>
              <a:rPr lang="ka-GE" altLang="en-US" sz="1700" dirty="0">
                <a:solidFill>
                  <a:schemeClr val="tx1"/>
                </a:solidFill>
              </a:rPr>
              <a:t>- რანდომული/ალბათური შერჩევა გაცილებით სწრაფია, ვიდრე პოპულაციის ყველა წევრის გამოკითხვა. ხოლო არა-ალბათური შერჩევა კიდევ უფრო სწრაფია, ვიდრე ალბათური, რადგან იგი ამცირებს რესპონდენტების პოვნასა და შეგროვებასთან დაკავშირებულ დროს.</a:t>
            </a:r>
          </a:p>
          <a:p>
            <a:endParaRPr lang="ka-GE" altLang="en-US" sz="1700" dirty="0">
              <a:solidFill>
                <a:schemeClr val="tx1"/>
              </a:solidFill>
            </a:endParaRPr>
          </a:p>
          <a:p>
            <a:r>
              <a:rPr lang="ka-GE" altLang="en-US" sz="1700" b="1" i="1" u="sng" dirty="0">
                <a:solidFill>
                  <a:schemeClr val="tx1"/>
                </a:solidFill>
              </a:rPr>
              <a:t>თანხის დაზოგვა </a:t>
            </a:r>
            <a:r>
              <a:rPr lang="ka-GE" altLang="en-US" sz="1700" dirty="0">
                <a:solidFill>
                  <a:schemeClr val="tx1"/>
                </a:solidFill>
              </a:rPr>
              <a:t>- რაც მეტია კვლევის მონაწილე, მით უფრო ძვირი ჯდება კვლევის ჩატარება. შერჩევა კი მკვლევარებს აძლევს შესაძლებლობას, იგივე პასუხები, რასაც ისინი მთლიანი პოპულაციიდან მიიღებდნენ, მიიღონ გაცილებით მცირე რაოდენობის რეპრეზენტატული შენარჩევიდან. </a:t>
            </a:r>
          </a:p>
          <a:p>
            <a:endParaRPr lang="ka-GE" altLang="en-US" sz="1700" dirty="0">
              <a:solidFill>
                <a:schemeClr val="tx1"/>
              </a:solidFill>
            </a:endParaRPr>
          </a:p>
          <a:p>
            <a:r>
              <a:rPr lang="ka-GE" altLang="en-US" sz="1700" b="1" i="1" u="sng" dirty="0">
                <a:solidFill>
                  <a:schemeClr val="tx1"/>
                </a:solidFill>
              </a:rPr>
              <a:t>უფრო მდიდარი მონაცემების შეგროვება </a:t>
            </a:r>
            <a:r>
              <a:rPr lang="ka-GE" altLang="en-US" sz="1700" dirty="0">
                <a:solidFill>
                  <a:schemeClr val="tx1"/>
                </a:solidFill>
              </a:rPr>
              <a:t>- როცა მკვლევარებს სურთ, მეტი გაიგონ კონკრეტულ საკითხზე, მათ შეუძლიათ დაუსვან შერჩეულ მონაწილეებს დამატებითი კითხვები და მიიღონ უფრო მდიდარი ინფორმაცია, ვიდრე ამას შეძლებდნენ მთლიანი პოპულაციის გამოკითხვის შემთხვევაში. </a:t>
            </a:r>
            <a:endParaRPr lang="en-US" altLang="en-US" sz="1700" dirty="0"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B4835B-7B50-4A8E-9FF6-4F586F939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984" y="5832772"/>
            <a:ext cx="809080" cy="8090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4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467544" y="1028700"/>
            <a:ext cx="8242117" cy="16040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3) მეტა-ანალიზი აერთიანებს სხვადასხვა დიზაინის კვლევებს და აანალიზებს მათ ერთი სტატისტიკური მეთოდით, საერთო/შეჯამებული დასკვნის მისაღებად.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935480" y="3167907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ჭეშმარიტია</a:t>
            </a:r>
            <a:endParaRPr lang="en-US" sz="1500" b="1" dirty="0"/>
          </a:p>
        </p:txBody>
      </p:sp>
      <p:sp>
        <p:nvSpPr>
          <p:cNvPr id="21" name="Wrong answer"/>
          <p:cNvSpPr/>
          <p:nvPr/>
        </p:nvSpPr>
        <p:spPr>
          <a:xfrm>
            <a:off x="1935480" y="4221088"/>
            <a:ext cx="3932814" cy="727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მცდარია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99762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5">
            <a:extLst>
              <a:ext uri="{FF2B5EF4-FFF2-40B4-BE49-F238E27FC236}">
                <a16:creationId xmlns:a16="http://schemas.microsoft.com/office/drawing/2014/main" id="{930F81CD-3046-4777-AC08-846B17817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576" y="326232"/>
            <a:ext cx="7886700" cy="769937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SimSun" panose="02010600030101010101" pitchFamily="2" charset="-122"/>
              </a:rPr>
              <a:t>შერჩევა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6563" name="Content Placeholder 6">
            <a:extLst>
              <a:ext uri="{FF2B5EF4-FFF2-40B4-BE49-F238E27FC236}">
                <a16:creationId xmlns:a16="http://schemas.microsoft.com/office/drawing/2014/main" id="{99939880-7ACF-4E21-9B87-D79C054305F2}"/>
              </a:ext>
            </a:extLst>
          </p:cNvPr>
          <p:cNvSpPr>
            <a:spLocks noGrp="1" noChangeArrowheads="1"/>
          </p:cNvSpPr>
          <p:nvPr>
            <p:ph sz="quarter" idx="4294967295"/>
          </p:nvPr>
        </p:nvSpPr>
        <p:spPr>
          <a:xfrm>
            <a:off x="549275" y="1700808"/>
            <a:ext cx="3100388" cy="4445991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CN" sz="1400" b="1" dirty="0" err="1">
                <a:solidFill>
                  <a:srgbClr val="FF0000"/>
                </a:solidFill>
                <a:ea typeface="SimSun" panose="02010600030101010101" pitchFamily="2" charset="-122"/>
              </a:rPr>
              <a:t>მოსახლეობა</a:t>
            </a:r>
            <a:r>
              <a:rPr lang="en-US" altLang="zh-CN" sz="1400" b="1" dirty="0">
                <a:solidFill>
                  <a:srgbClr val="FF0000"/>
                </a:solidFill>
                <a:ea typeface="SimSun" panose="02010600030101010101" pitchFamily="2" charset="-122"/>
              </a:rPr>
              <a:t>/</a:t>
            </a:r>
            <a:r>
              <a:rPr lang="en-US" altLang="zh-CN" sz="1400" b="1" dirty="0" err="1">
                <a:solidFill>
                  <a:srgbClr val="FF0000"/>
                </a:solidFill>
                <a:ea typeface="SimSun" panose="02010600030101010101" pitchFamily="2" charset="-122"/>
              </a:rPr>
              <a:t>პოპულაცია</a:t>
            </a:r>
            <a:r>
              <a:rPr lang="en-US" altLang="zh-CN" sz="1400" dirty="0">
                <a:ea typeface="SimSun" panose="02010600030101010101" pitchFamily="2" charset="-122"/>
              </a:rPr>
              <a:t> - </a:t>
            </a:r>
            <a:r>
              <a:rPr lang="en-US" altLang="zh-CN" sz="1400" dirty="0" err="1">
                <a:ea typeface="SimSun" panose="02010600030101010101" pitchFamily="2" charset="-122"/>
              </a:rPr>
              <a:t>ჩვენთვის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საინტერესო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ჯგუფი</a:t>
            </a:r>
            <a:r>
              <a:rPr lang="en-US" altLang="zh-CN" sz="1400" dirty="0">
                <a:ea typeface="SimSun" panose="02010600030101010101" pitchFamily="2" charset="-122"/>
              </a:rPr>
              <a:t>, </a:t>
            </a:r>
            <a:r>
              <a:rPr lang="en-US" altLang="zh-CN" sz="1400" dirty="0" err="1">
                <a:ea typeface="SimSun" panose="02010600030101010101" pitchFamily="2" charset="-122"/>
              </a:rPr>
              <a:t>რომელზეც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გვსურს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განზოგადება</a:t>
            </a:r>
            <a:endParaRPr lang="en-US" altLang="zh-CN" sz="1400" dirty="0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zh-CN" sz="1400" dirty="0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1400" b="1" dirty="0" err="1">
                <a:solidFill>
                  <a:srgbClr val="FF0000"/>
                </a:solidFill>
                <a:ea typeface="SimSun" panose="02010600030101010101" pitchFamily="2" charset="-122"/>
              </a:rPr>
              <a:t>ხელმისაწვდომი</a:t>
            </a:r>
            <a:r>
              <a:rPr lang="en-US" altLang="zh-CN" sz="1400" b="1" dirty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b="1" dirty="0" err="1">
                <a:solidFill>
                  <a:srgbClr val="FF0000"/>
                </a:solidFill>
                <a:ea typeface="SimSun" panose="02010600030101010101" pitchFamily="2" charset="-122"/>
              </a:rPr>
              <a:t>მოსახლეობა</a:t>
            </a:r>
            <a:r>
              <a:rPr lang="en-US" altLang="zh-CN" sz="1400" b="1" dirty="0">
                <a:solidFill>
                  <a:srgbClr val="FF0000"/>
                </a:solidFill>
                <a:ea typeface="SimSun" panose="02010600030101010101" pitchFamily="2" charset="-122"/>
              </a:rPr>
              <a:t>/</a:t>
            </a:r>
            <a:r>
              <a:rPr lang="en-US" altLang="zh-CN" sz="1400" b="1" dirty="0" err="1">
                <a:solidFill>
                  <a:srgbClr val="FF0000"/>
                </a:solidFill>
                <a:ea typeface="SimSun" panose="02010600030101010101" pitchFamily="2" charset="-122"/>
              </a:rPr>
              <a:t>პოპულაცია</a:t>
            </a:r>
            <a:r>
              <a:rPr lang="en-US" altLang="zh-CN" sz="1400" b="1" dirty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ea typeface="SimSun" panose="02010600030101010101" pitchFamily="2" charset="-122"/>
              </a:rPr>
              <a:t>- </a:t>
            </a:r>
            <a:r>
              <a:rPr lang="en-US" altLang="zh-CN" sz="1400" dirty="0" err="1">
                <a:ea typeface="SimSun" panose="02010600030101010101" pitchFamily="2" charset="-122"/>
              </a:rPr>
              <a:t>მოსახლეობის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ის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ნაწილი</a:t>
            </a:r>
            <a:r>
              <a:rPr lang="en-US" altLang="zh-CN" sz="1400" dirty="0">
                <a:ea typeface="SimSun" panose="02010600030101010101" pitchFamily="2" charset="-122"/>
              </a:rPr>
              <a:t>, </a:t>
            </a:r>
            <a:r>
              <a:rPr lang="en-US" altLang="zh-CN" sz="1400" dirty="0" err="1">
                <a:ea typeface="SimSun" panose="02010600030101010101" pitchFamily="2" charset="-122"/>
              </a:rPr>
              <a:t>რომელთა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იდენტიფიცირება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და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მიკვლევაც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შესაძლებელია</a:t>
            </a:r>
            <a:endParaRPr lang="en-US" altLang="zh-CN" sz="1400" dirty="0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zh-CN" sz="1400" dirty="0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1400" b="1" dirty="0" err="1">
                <a:solidFill>
                  <a:schemeClr val="accent1"/>
                </a:solidFill>
                <a:ea typeface="SimSun"/>
                <a:cs typeface="Arial"/>
              </a:rPr>
              <a:t>შერჩევის</a:t>
            </a:r>
            <a:r>
              <a:rPr lang="en-US" altLang="zh-CN" sz="1400" b="1" dirty="0">
                <a:solidFill>
                  <a:schemeClr val="accent1"/>
                </a:solidFill>
                <a:ea typeface="SimSun"/>
                <a:cs typeface="Arial"/>
              </a:rPr>
              <a:t> </a:t>
            </a:r>
            <a:r>
              <a:rPr lang="en-US" altLang="zh-CN" sz="1400" b="1" dirty="0" err="1">
                <a:solidFill>
                  <a:schemeClr val="accent1"/>
                </a:solidFill>
                <a:ea typeface="SimSun"/>
                <a:cs typeface="Arial"/>
              </a:rPr>
              <a:t>ჩარჩო</a:t>
            </a:r>
            <a:r>
              <a:rPr lang="en-US" altLang="zh-CN" sz="1400" dirty="0">
                <a:ea typeface="SimSun"/>
                <a:cs typeface="Arial"/>
              </a:rPr>
              <a:t> - </a:t>
            </a:r>
            <a:r>
              <a:rPr lang="en-US" altLang="zh-CN" sz="1400" dirty="0" err="1">
                <a:ea typeface="SimSun"/>
                <a:cs typeface="Arial"/>
              </a:rPr>
              <a:t>ხელმისაწვდომი</a:t>
            </a:r>
            <a:r>
              <a:rPr lang="en-US" altLang="zh-CN" sz="1400" dirty="0">
                <a:ea typeface="SimSun"/>
                <a:cs typeface="Arial"/>
              </a:rPr>
              <a:t> </a:t>
            </a:r>
            <a:r>
              <a:rPr lang="en-US" altLang="zh-CN" sz="1400" dirty="0" err="1">
                <a:ea typeface="SimSun"/>
                <a:cs typeface="Arial"/>
              </a:rPr>
              <a:t>მოსახლეობის</a:t>
            </a:r>
            <a:r>
              <a:rPr lang="en-US" altLang="zh-CN" sz="1400" dirty="0">
                <a:ea typeface="SimSun"/>
                <a:cs typeface="Arial"/>
              </a:rPr>
              <a:t> </a:t>
            </a:r>
            <a:r>
              <a:rPr lang="en-US" altLang="zh-CN" sz="1400" dirty="0" err="1">
                <a:ea typeface="SimSun"/>
                <a:cs typeface="Arial"/>
              </a:rPr>
              <a:t>სია</a:t>
            </a:r>
            <a:r>
              <a:rPr lang="en-US" altLang="zh-CN" sz="1400" dirty="0">
                <a:ea typeface="SimSun"/>
                <a:cs typeface="Arial"/>
              </a:rPr>
              <a:t>, </a:t>
            </a:r>
            <a:r>
              <a:rPr lang="en-US" altLang="zh-CN" sz="1400" dirty="0" err="1">
                <a:ea typeface="SimSun"/>
                <a:cs typeface="Arial"/>
              </a:rPr>
              <a:t>საიდანაც</a:t>
            </a:r>
            <a:r>
              <a:rPr lang="en-US" altLang="zh-CN" sz="1400" dirty="0">
                <a:ea typeface="SimSun"/>
                <a:cs typeface="Arial"/>
              </a:rPr>
              <a:t> </a:t>
            </a:r>
            <a:r>
              <a:rPr lang="en-US" altLang="zh-CN" sz="1400" dirty="0" err="1">
                <a:ea typeface="SimSun"/>
                <a:cs typeface="Arial"/>
              </a:rPr>
              <a:t>მოხდება</a:t>
            </a:r>
            <a:r>
              <a:rPr lang="en-US" altLang="zh-CN" sz="1400" dirty="0">
                <a:ea typeface="SimSun"/>
                <a:cs typeface="Arial"/>
              </a:rPr>
              <a:t> </a:t>
            </a:r>
            <a:r>
              <a:rPr lang="en-US" altLang="zh-CN" sz="1400" dirty="0" err="1">
                <a:ea typeface="SimSun"/>
                <a:cs typeface="Arial"/>
              </a:rPr>
              <a:t>შერჩევის</a:t>
            </a:r>
            <a:r>
              <a:rPr lang="en-US" altLang="zh-CN" sz="1400" dirty="0">
                <a:ea typeface="SimSun"/>
                <a:cs typeface="Arial"/>
              </a:rPr>
              <a:t> </a:t>
            </a:r>
            <a:r>
              <a:rPr lang="en-US" altLang="zh-CN" sz="1400" dirty="0" err="1">
                <a:ea typeface="SimSun"/>
                <a:cs typeface="Arial"/>
              </a:rPr>
              <a:t>ფორმირება</a:t>
            </a:r>
            <a:endParaRPr lang="en-US" altLang="zh-CN" sz="1400" dirty="0">
              <a:ea typeface="SimSun"/>
              <a:cs typeface="Arial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zh-CN" sz="1400" dirty="0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1400" b="1" dirty="0" err="1">
                <a:solidFill>
                  <a:schemeClr val="accent1"/>
                </a:solidFill>
                <a:ea typeface="SimSun" panose="02010600030101010101" pitchFamily="2" charset="-122"/>
              </a:rPr>
              <a:t>შენარჩევი</a:t>
            </a:r>
            <a:r>
              <a:rPr lang="en-US" altLang="zh-CN" sz="1400" dirty="0">
                <a:ea typeface="SimSun" panose="02010600030101010101" pitchFamily="2" charset="-122"/>
              </a:rPr>
              <a:t> - sample – </a:t>
            </a:r>
            <a:r>
              <a:rPr lang="en-US" altLang="zh-CN" sz="1400" dirty="0" err="1">
                <a:ea typeface="SimSun" panose="02010600030101010101" pitchFamily="2" charset="-122"/>
              </a:rPr>
              <a:t>კვლევისთვის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ამორჩეულ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ადამიანთა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ჯგუფი</a:t>
            </a:r>
            <a:r>
              <a:rPr lang="en-US" altLang="zh-CN" sz="1400" dirty="0">
                <a:ea typeface="SimSun" panose="02010600030101010101" pitchFamily="2" charset="-122"/>
              </a:rPr>
              <a:t>, </a:t>
            </a:r>
            <a:r>
              <a:rPr lang="en-US" altLang="zh-CN" sz="1400" dirty="0" err="1">
                <a:ea typeface="SimSun" panose="02010600030101010101" pitchFamily="2" charset="-122"/>
              </a:rPr>
              <a:t>რომლებიც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მთელ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მოსახლეობას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წარმოადგენენ</a:t>
            </a:r>
            <a:endParaRPr lang="en-US" altLang="zh-CN" sz="1400" dirty="0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zh-CN" sz="1400" dirty="0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1400" b="1" dirty="0" err="1">
                <a:solidFill>
                  <a:schemeClr val="accent1"/>
                </a:solidFill>
                <a:ea typeface="SimSun" panose="02010600030101010101" pitchFamily="2" charset="-122"/>
              </a:rPr>
              <a:t>შერჩევის</a:t>
            </a:r>
            <a:r>
              <a:rPr lang="en-US" altLang="zh-CN" sz="1400" b="1" dirty="0">
                <a:solidFill>
                  <a:schemeClr val="accent1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b="1" dirty="0" err="1">
                <a:solidFill>
                  <a:schemeClr val="accent1"/>
                </a:solidFill>
                <a:ea typeface="SimSun" panose="02010600030101010101" pitchFamily="2" charset="-122"/>
              </a:rPr>
              <a:t>ზომა</a:t>
            </a:r>
            <a:r>
              <a:rPr lang="en-US" altLang="zh-CN" sz="1400" b="1" dirty="0">
                <a:solidFill>
                  <a:schemeClr val="accent1"/>
                </a:solidFill>
                <a:ea typeface="SimSun" panose="02010600030101010101" pitchFamily="2" charset="-122"/>
              </a:rPr>
              <a:t>/</a:t>
            </a:r>
            <a:r>
              <a:rPr lang="en-US" altLang="zh-CN" sz="1400" b="1" dirty="0" err="1">
                <a:solidFill>
                  <a:schemeClr val="accent1"/>
                </a:solidFill>
                <a:ea typeface="SimSun" panose="02010600030101010101" pitchFamily="2" charset="-122"/>
              </a:rPr>
              <a:t>მოცულობა</a:t>
            </a:r>
            <a:r>
              <a:rPr lang="en-US" altLang="zh-CN" sz="1400" b="1" dirty="0">
                <a:solidFill>
                  <a:schemeClr val="accent1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ea typeface="SimSun" panose="02010600030101010101" pitchFamily="2" charset="-122"/>
              </a:rPr>
              <a:t>- </a:t>
            </a:r>
            <a:r>
              <a:rPr lang="en-US" altLang="zh-CN" sz="1400" dirty="0" err="1">
                <a:ea typeface="SimSun" panose="02010600030101010101" pitchFamily="2" charset="-122"/>
              </a:rPr>
              <a:t>შერჩევაში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არსებულ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პირთა</a:t>
            </a:r>
            <a:r>
              <a:rPr lang="en-US" altLang="zh-CN" sz="1400" dirty="0">
                <a:ea typeface="SimSun" panose="02010600030101010101" pitchFamily="2" charset="-122"/>
              </a:rPr>
              <a:t>/</a:t>
            </a:r>
            <a:r>
              <a:rPr lang="en-US" altLang="zh-CN" sz="1400" dirty="0" err="1">
                <a:ea typeface="SimSun" panose="02010600030101010101" pitchFamily="2" charset="-122"/>
              </a:rPr>
              <a:t>ელემენტთა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ea typeface="SimSun" panose="02010600030101010101" pitchFamily="2" charset="-122"/>
              </a:rPr>
              <a:t>რაოდენობა</a:t>
            </a:r>
            <a:r>
              <a:rPr lang="en-US" altLang="zh-CN" sz="1400" dirty="0">
                <a:ea typeface="SimSun" panose="02010600030101010101" pitchFamily="2" charset="-122"/>
              </a:rPr>
              <a:t>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zh-CN" sz="1125" dirty="0">
              <a:ea typeface="SimSun" panose="0201060003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6FD11C-BC80-4F2A-B09C-DE5B4283F641}"/>
              </a:ext>
            </a:extLst>
          </p:cNvPr>
          <p:cNvSpPr/>
          <p:nvPr/>
        </p:nvSpPr>
        <p:spPr>
          <a:xfrm>
            <a:off x="4572000" y="2033588"/>
            <a:ext cx="4340225" cy="3781425"/>
          </a:xfrm>
          <a:prstGeom prst="ellipse">
            <a:avLst/>
          </a:prstGeom>
          <a:solidFill>
            <a:srgbClr val="B80E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ka-GE" altLang="en-US" sz="1800"/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en-US" altLang="en-US" sz="1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C86E2B-3724-4520-9F2F-3D0A94DB6C71}"/>
              </a:ext>
            </a:extLst>
          </p:cNvPr>
          <p:cNvSpPr/>
          <p:nvPr/>
        </p:nvSpPr>
        <p:spPr>
          <a:xfrm>
            <a:off x="4799013" y="2852738"/>
            <a:ext cx="3921125" cy="22336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800" b="1"/>
              <a:t>მოსახლეობა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800" b="1">
                <a:solidFill>
                  <a:srgbClr val="C00000"/>
                </a:solidFill>
              </a:rPr>
              <a:t>ხელმისაწვდომი მოსახლეობა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ka-GE" altLang="en-US" sz="1800" b="1"/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78AFEF-A16D-4B21-942F-58009943FDF0}"/>
              </a:ext>
            </a:extLst>
          </p:cNvPr>
          <p:cNvSpPr/>
          <p:nvPr/>
        </p:nvSpPr>
        <p:spPr>
          <a:xfrm>
            <a:off x="5522913" y="3584575"/>
            <a:ext cx="2597150" cy="1295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800" b="1">
                <a:solidFill>
                  <a:srgbClr val="145BA2"/>
                </a:solidFill>
              </a:rPr>
              <a:t>შერჩევის ჩარჩო</a:t>
            </a:r>
            <a:endParaRPr lang="en-US" altLang="en-US" sz="1800" b="1">
              <a:solidFill>
                <a:srgbClr val="145BA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51A08E-AE1B-4401-8633-A76DF022C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38552" y="689769"/>
            <a:ext cx="769936" cy="76993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3E14C03C-4493-4285-A872-F0C9A75F54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r>
              <a:rPr lang="ka-GE" altLang="en-US" sz="3600"/>
              <a:t>შერჩევის პროცესის საფეხურები</a:t>
            </a:r>
            <a:endParaRPr lang="en-US" altLang="en-US" sz="3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3B909A5-66D8-48DD-B42D-9B3D29245828}"/>
              </a:ext>
            </a:extLst>
          </p:cNvPr>
          <p:cNvSpPr/>
          <p:nvPr/>
        </p:nvSpPr>
        <p:spPr>
          <a:xfrm>
            <a:off x="2681288" y="1119188"/>
            <a:ext cx="2232025" cy="8651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600">
                <a:solidFill>
                  <a:srgbClr val="FFFFFF"/>
                </a:solidFill>
              </a:rPr>
              <a:t>სამიზნე პოპულაციის განსაზღვრა</a:t>
            </a:r>
            <a:endParaRPr lang="en-US" altLang="en-US" sz="1600">
              <a:solidFill>
                <a:srgbClr val="FFFFFF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4F61A8-2251-40C4-A73B-1C11CDF6BFD3}"/>
              </a:ext>
            </a:extLst>
          </p:cNvPr>
          <p:cNvSpPr/>
          <p:nvPr/>
        </p:nvSpPr>
        <p:spPr>
          <a:xfrm>
            <a:off x="2708275" y="2281238"/>
            <a:ext cx="2178050" cy="8636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600">
                <a:solidFill>
                  <a:srgbClr val="000000"/>
                </a:solidFill>
              </a:rPr>
              <a:t>შერჩევის ჩარჩოს განსაზღვრა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41E3EB-4D9D-4C24-8892-F4C2DB2BA283}"/>
              </a:ext>
            </a:extLst>
          </p:cNvPr>
          <p:cNvSpPr/>
          <p:nvPr/>
        </p:nvSpPr>
        <p:spPr>
          <a:xfrm>
            <a:off x="2722563" y="3443288"/>
            <a:ext cx="2176462" cy="8651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600">
                <a:solidFill>
                  <a:srgbClr val="FFFFFF"/>
                </a:solidFill>
              </a:rPr>
              <a:t>შერჩევის ტექნიკის არჩევა</a:t>
            </a:r>
            <a:endParaRPr lang="en-US" altLang="en-US" sz="1600">
              <a:solidFill>
                <a:srgbClr val="FFFFFF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1CE5A7-C083-49C3-979B-487AA9964411}"/>
              </a:ext>
            </a:extLst>
          </p:cNvPr>
          <p:cNvSpPr/>
          <p:nvPr/>
        </p:nvSpPr>
        <p:spPr>
          <a:xfrm>
            <a:off x="2722563" y="4602163"/>
            <a:ext cx="2176462" cy="863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600">
                <a:solidFill>
                  <a:srgbClr val="000000"/>
                </a:solidFill>
              </a:rPr>
              <a:t>შენარჩევის ზომის განსაზღვრა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82120-C690-42CE-A90A-866C2068E50C}"/>
              </a:ext>
            </a:extLst>
          </p:cNvPr>
          <p:cNvSpPr/>
          <p:nvPr/>
        </p:nvSpPr>
        <p:spPr>
          <a:xfrm>
            <a:off x="2735263" y="5765800"/>
            <a:ext cx="2178050" cy="86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600">
                <a:solidFill>
                  <a:srgbClr val="FFFFFF"/>
                </a:solidFill>
              </a:rPr>
              <a:t>მონაცემების შეგროვება</a:t>
            </a:r>
            <a:endParaRPr lang="en-US" altLang="en-US" sz="1600">
              <a:solidFill>
                <a:srgbClr val="FFFFFF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93F0A92-6CC2-47D6-83E0-EA3BEBE78F9F}"/>
              </a:ext>
            </a:extLst>
          </p:cNvPr>
          <p:cNvSpPr/>
          <p:nvPr/>
        </p:nvSpPr>
        <p:spPr>
          <a:xfrm>
            <a:off x="3563938" y="1987550"/>
            <a:ext cx="431800" cy="292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78CB1BD-E9E9-4D96-98EA-2BA9517CBD8E}"/>
              </a:ext>
            </a:extLst>
          </p:cNvPr>
          <p:cNvSpPr/>
          <p:nvPr/>
        </p:nvSpPr>
        <p:spPr>
          <a:xfrm>
            <a:off x="3563938" y="3144838"/>
            <a:ext cx="431800" cy="292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80C97B7-40C1-4D9B-A50A-E8318FF20F81}"/>
              </a:ext>
            </a:extLst>
          </p:cNvPr>
          <p:cNvSpPr/>
          <p:nvPr/>
        </p:nvSpPr>
        <p:spPr>
          <a:xfrm>
            <a:off x="3563938" y="4343400"/>
            <a:ext cx="431800" cy="292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0013D96-4997-4D6D-B171-903EA4C25EDF}"/>
              </a:ext>
            </a:extLst>
          </p:cNvPr>
          <p:cNvSpPr/>
          <p:nvPr/>
        </p:nvSpPr>
        <p:spPr>
          <a:xfrm>
            <a:off x="3581400" y="5465763"/>
            <a:ext cx="431800" cy="2936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53E4F513-6161-4DB7-B6E7-8A2D962093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a-GE" altLang="en-US"/>
              <a:t>რაოდენობრივი შერჩევა</a:t>
            </a:r>
            <a:endParaRPr lang="en-US" alt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79B4C4-BA53-448F-811F-25B294E2CB28}"/>
              </a:ext>
            </a:extLst>
          </p:cNvPr>
          <p:cNvSpPr/>
          <p:nvPr/>
        </p:nvSpPr>
        <p:spPr>
          <a:xfrm>
            <a:off x="3394075" y="2530475"/>
            <a:ext cx="1695450" cy="5492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600" dirty="0">
                <a:solidFill>
                  <a:srgbClr val="FFFFFF"/>
                </a:solidFill>
              </a:rPr>
              <a:t>შერჩევის ტექნიკა</a:t>
            </a:r>
            <a:endParaRPr lang="en-US" altLang="en-US" sz="1600" dirty="0">
              <a:solidFill>
                <a:srgbClr val="FFFFFF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2A5ABC-598D-4041-85DE-385BFC87BDDA}"/>
              </a:ext>
            </a:extLst>
          </p:cNvPr>
          <p:cNvSpPr/>
          <p:nvPr/>
        </p:nvSpPr>
        <p:spPr>
          <a:xfrm>
            <a:off x="511175" y="3870325"/>
            <a:ext cx="2420938" cy="1935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600" u="sng" dirty="0"/>
              <a:t>ალბათური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ka-GE" altLang="en-US" sz="1600" dirty="0"/>
              <a:t>მარტივი ალბათური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ka-GE" altLang="en-US" sz="1600" dirty="0"/>
              <a:t>სტრატიფიცირებული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ka-GE" altLang="en-US" sz="1600" dirty="0"/>
              <a:t>სისტემური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ka-GE" altLang="en-US" sz="1600" dirty="0"/>
              <a:t>კლასტერული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ka-GE" altLang="en-US" sz="1600" dirty="0"/>
              <a:t>მრავალსაფეხურიანი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05BEC0-9CEE-49B3-A354-341A8935D3A8}"/>
              </a:ext>
            </a:extLst>
          </p:cNvPr>
          <p:cNvSpPr/>
          <p:nvPr/>
        </p:nvSpPr>
        <p:spPr>
          <a:xfrm>
            <a:off x="5503863" y="3870325"/>
            <a:ext cx="2422525" cy="1790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800" u="sng" dirty="0"/>
              <a:t>არაალბათური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ka-GE" altLang="en-US" sz="1800" dirty="0"/>
              <a:t>მოხერხებული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ka-GE" altLang="en-US" sz="1800" dirty="0"/>
              <a:t>მიზნობრივი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ka-GE" altLang="en-US" sz="1800" dirty="0"/>
              <a:t>ჯაჭვურ-რეფერალური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9DE982-8560-486D-9819-886CF88EFAD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722438" y="3079750"/>
            <a:ext cx="2519362" cy="7905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4386B2-387F-49E6-8DF6-029B5607F01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4241800" y="3079750"/>
            <a:ext cx="2473325" cy="7905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5957F7-E4C0-4EBB-BD21-0B0002109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5936" y="1399536"/>
            <a:ext cx="737096" cy="73709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EC15B701-B732-4A04-8C37-C17558EBB2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a-GE" altLang="en-US" sz="4000" dirty="0"/>
              <a:t>რაოდენობრივი შერჩევა</a:t>
            </a:r>
            <a:endParaRPr lang="en-US" altLang="en-US" sz="4000" dirty="0"/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B6674407-8190-4EF1-9B85-6745A3A64C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a-GE" altLang="en-US" dirty="0">
                <a:solidFill>
                  <a:srgbClr val="C00000"/>
                </a:solidFill>
              </a:rPr>
              <a:t>მნიშვნელოვანი ასპექტები</a:t>
            </a:r>
          </a:p>
          <a:p>
            <a:r>
              <a:rPr lang="ka-GE" altLang="en-US" sz="1900" b="1" u="sng" dirty="0"/>
              <a:t>რეპრეზენტატულობა/წარმომადგენლობა </a:t>
            </a:r>
            <a:r>
              <a:rPr lang="ka-GE" altLang="en-US" sz="1900" dirty="0"/>
              <a:t>- რამდენად არის შენარჩევი რეპრეზენტატული სრული პოპულაციისა</a:t>
            </a:r>
            <a:endParaRPr lang="en-US" altLang="en-US" sz="1900" dirty="0"/>
          </a:p>
          <a:p>
            <a:pPr lvl="2"/>
            <a:r>
              <a:rPr lang="ka-GE" altLang="en-US" sz="1600" dirty="0"/>
              <a:t>ჩვენთვის ცნობილი ყველა ქვეჯგუფი და ყველა მახასიათებელი წარმოდგენილია</a:t>
            </a:r>
          </a:p>
          <a:p>
            <a:pPr lvl="2"/>
            <a:r>
              <a:rPr lang="ka-GE" altLang="en-US" sz="1600" dirty="0"/>
              <a:t>შენარჩევი არის საკმარისი ზომის სტატისტიკური ტესტების გამოსაყენებლად</a:t>
            </a:r>
          </a:p>
          <a:p>
            <a:pPr marL="914400" lvl="2" indent="0">
              <a:buNone/>
            </a:pPr>
            <a:endParaRPr lang="ka-GE" altLang="en-US" dirty="0"/>
          </a:p>
          <a:p>
            <a:r>
              <a:rPr lang="ka-GE" altLang="en-US" sz="1900" b="1" u="sng" dirty="0"/>
              <a:t>გენერალიზაცია</a:t>
            </a:r>
            <a:r>
              <a:rPr lang="ka-GE" altLang="en-US" sz="1900" dirty="0"/>
              <a:t> - რამდენად შეგვიძლია შედეგების განზოგადება სრულ პოპულაციაზე. ეს შესაძლებელია თუ გვაქვს:</a:t>
            </a:r>
          </a:p>
          <a:p>
            <a:pPr lvl="2"/>
            <a:r>
              <a:rPr lang="ka-GE" altLang="en-US" sz="1400" dirty="0"/>
              <a:t>რეპრეზენტატული შენარჩევი</a:t>
            </a:r>
          </a:p>
          <a:p>
            <a:pPr lvl="2"/>
            <a:r>
              <a:rPr lang="ka-GE" altLang="en-US" sz="1400" dirty="0"/>
              <a:t>სწორად ჩატარებული სტატისტიკური ანალიზი - სარწმუნო შედეგები</a:t>
            </a:r>
          </a:p>
          <a:p>
            <a:pPr lvl="2"/>
            <a:r>
              <a:rPr lang="ka-GE" altLang="en-US" sz="1400" dirty="0"/>
              <a:t>მკვლევარის რწმენა, რომ მისი მონაცემები გენერალიზებადია</a:t>
            </a:r>
          </a:p>
          <a:p>
            <a:pPr lvl="2"/>
            <a:r>
              <a:rPr lang="ka-GE" altLang="en-US" sz="1400" dirty="0">
                <a:solidFill>
                  <a:srgbClr val="C00000"/>
                </a:solidFill>
                <a:cs typeface="Arial"/>
              </a:rPr>
              <a:t>გენერალიზაციის უტყუარი/ობიექტური ტესტი - სხვა მსგავსი კვლევაც იმავე შედეგებზე გადის</a:t>
            </a:r>
          </a:p>
          <a:p>
            <a:endParaRPr lang="ka-GE" altLang="en-US" dirty="0"/>
          </a:p>
          <a:p>
            <a:endParaRPr lang="ka-GE" altLang="en-US" dirty="0"/>
          </a:p>
          <a:p>
            <a:pPr>
              <a:buFontTx/>
              <a:buNone/>
            </a:pPr>
            <a:endParaRPr lang="ka-GE" altLang="en-US" dirty="0"/>
          </a:p>
          <a:p>
            <a:endParaRPr lang="en-US" alt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116479-7DDD-46BF-9E34-9ABF0F646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0352" y="1180976"/>
            <a:ext cx="838448" cy="83844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3">
            <a:extLst>
              <a:ext uri="{FF2B5EF4-FFF2-40B4-BE49-F238E27FC236}">
                <a16:creationId xmlns:a16="http://schemas.microsoft.com/office/drawing/2014/main" id="{84246B1B-D27F-47B9-9DAF-2AC6AB26A7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544" y="260647"/>
            <a:ext cx="7797800" cy="648072"/>
          </a:xfrm>
        </p:spPr>
        <p:txBody>
          <a:bodyPr/>
          <a:lstStyle/>
          <a:p>
            <a:r>
              <a:rPr lang="ka-GE" altLang="en-US" sz="3000" dirty="0"/>
              <a:t>ალბათური შერჩევის ტიპები</a:t>
            </a:r>
            <a:endParaRPr lang="en-US" altLang="en-US" sz="3000" dirty="0"/>
          </a:p>
        </p:txBody>
      </p:sp>
      <p:sp>
        <p:nvSpPr>
          <p:cNvPr id="56322" name="Content Placeholder 4">
            <a:extLst>
              <a:ext uri="{FF2B5EF4-FFF2-40B4-BE49-F238E27FC236}">
                <a16:creationId xmlns:a16="http://schemas.microsoft.com/office/drawing/2014/main" id="{530F6639-C630-4919-BF1A-1C442FAAB6F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76238" y="1196752"/>
            <a:ext cx="8372226" cy="5400601"/>
          </a:xfrm>
        </p:spPr>
        <p:txBody>
          <a:bodyPr/>
          <a:lstStyle/>
          <a:p>
            <a:r>
              <a:rPr lang="ka-GE" altLang="en-US" sz="2000" dirty="0">
                <a:solidFill>
                  <a:srgbClr val="C00000"/>
                </a:solidFill>
                <a:cs typeface="Arial"/>
              </a:rPr>
              <a:t>მარტივი </a:t>
            </a:r>
            <a:r>
              <a:rPr lang="ka-GE" altLang="en-US" sz="2000" dirty="0" err="1">
                <a:solidFill>
                  <a:srgbClr val="C00000"/>
                </a:solidFill>
                <a:cs typeface="Arial"/>
              </a:rPr>
              <a:t>ალბათური</a:t>
            </a:r>
            <a:r>
              <a:rPr lang="ka-GE" altLang="en-US" sz="2000" dirty="0">
                <a:solidFill>
                  <a:srgbClr val="C00000"/>
                </a:solidFill>
                <a:cs typeface="Arial"/>
              </a:rPr>
              <a:t> შერჩევა</a:t>
            </a:r>
          </a:p>
          <a:p>
            <a:pPr lvl="1"/>
            <a:r>
              <a:rPr lang="ka-GE" altLang="en-US" sz="1800" dirty="0">
                <a:cs typeface="Arial"/>
              </a:rPr>
              <a:t>პროცესი, რომლის დროსაც ყველა ერთეულს აქვს შერჩევაში მოხვედრის თანაბარი შანსი</a:t>
            </a:r>
          </a:p>
          <a:p>
            <a:r>
              <a:rPr lang="ka-GE" altLang="en-US" sz="2000" dirty="0" err="1">
                <a:solidFill>
                  <a:srgbClr val="C00000"/>
                </a:solidFill>
                <a:cs typeface="Arial"/>
              </a:rPr>
              <a:t>სტრატიფიცირებული</a:t>
            </a:r>
            <a:r>
              <a:rPr lang="ka-GE" altLang="en-US" sz="2000" dirty="0">
                <a:solidFill>
                  <a:srgbClr val="C00000"/>
                </a:solidFill>
                <a:cs typeface="Arial"/>
              </a:rPr>
              <a:t> </a:t>
            </a:r>
            <a:r>
              <a:rPr lang="ka-GE" altLang="en-US" sz="2000" dirty="0" err="1">
                <a:solidFill>
                  <a:srgbClr val="C00000"/>
                </a:solidFill>
                <a:cs typeface="Arial"/>
              </a:rPr>
              <a:t>ალბათური</a:t>
            </a:r>
            <a:r>
              <a:rPr lang="ka-GE" altLang="en-US" sz="2000" dirty="0">
                <a:solidFill>
                  <a:srgbClr val="C00000"/>
                </a:solidFill>
                <a:cs typeface="Arial"/>
              </a:rPr>
              <a:t> შერჩევა</a:t>
            </a:r>
          </a:p>
          <a:p>
            <a:pPr lvl="1"/>
            <a:r>
              <a:rPr lang="ka-GE" altLang="en-US" sz="1800" dirty="0">
                <a:cs typeface="Arial"/>
              </a:rPr>
              <a:t>მოსახლეობის ერთგვაროვან ქვეჯგუფებად დაყოფის და შემდეგ თითოეულ ქვეჯგუფში მარტივი შემთხვევითი შერჩევა</a:t>
            </a:r>
          </a:p>
          <a:p>
            <a:r>
              <a:rPr lang="ka-GE" altLang="en-US" sz="2000" dirty="0">
                <a:solidFill>
                  <a:srgbClr val="C00000"/>
                </a:solidFill>
                <a:cs typeface="Arial"/>
              </a:rPr>
              <a:t>სისტემატური </a:t>
            </a:r>
            <a:r>
              <a:rPr lang="ka-GE" altLang="en-US" sz="2000" dirty="0" err="1">
                <a:solidFill>
                  <a:srgbClr val="C00000"/>
                </a:solidFill>
                <a:cs typeface="Arial"/>
              </a:rPr>
              <a:t>ალბათური</a:t>
            </a:r>
            <a:r>
              <a:rPr lang="ka-GE" altLang="en-US" sz="2000" dirty="0">
                <a:solidFill>
                  <a:srgbClr val="C00000"/>
                </a:solidFill>
                <a:cs typeface="Arial"/>
              </a:rPr>
              <a:t> შერჩევა</a:t>
            </a:r>
          </a:p>
          <a:p>
            <a:pPr lvl="1"/>
            <a:r>
              <a:rPr lang="ka-GE" altLang="en-US" sz="1800" dirty="0">
                <a:cs typeface="Arial"/>
              </a:rPr>
              <a:t>შერჩევის ფორმირება ყოველი </a:t>
            </a:r>
            <a:r>
              <a:rPr lang="en-US" altLang="en-US" sz="1800" i="1" u="sng" dirty="0">
                <a:latin typeface="Arial Hebrew"/>
                <a:ea typeface="Arial Hebrew"/>
                <a:cs typeface="Arial Hebrew"/>
              </a:rPr>
              <a:t>n</a:t>
            </a:r>
            <a:r>
              <a:rPr lang="ka-GE" altLang="en-US" sz="1800" dirty="0">
                <a:cs typeface="Arial"/>
              </a:rPr>
              <a:t> ერთეულის ამორჩევით</a:t>
            </a:r>
            <a:endParaRPr lang="ka-GE" altLang="en-US" sz="1800" dirty="0">
              <a:solidFill>
                <a:srgbClr val="C00000"/>
              </a:solidFill>
            </a:endParaRPr>
          </a:p>
          <a:p>
            <a:pPr>
              <a:buFont typeface="Arial"/>
              <a:buChar char="•"/>
            </a:pPr>
            <a:r>
              <a:rPr lang="ka-GE" altLang="en-US" sz="2000" dirty="0">
                <a:solidFill>
                  <a:srgbClr val="C00000"/>
                </a:solidFill>
                <a:cs typeface="Arial"/>
              </a:rPr>
              <a:t>კლასტერული შერჩევა </a:t>
            </a:r>
            <a:endParaRPr lang="ka-GE" altLang="en-US" sz="2000" dirty="0">
              <a:solidFill>
                <a:srgbClr val="C00000"/>
              </a:solidFill>
            </a:endParaRPr>
          </a:p>
          <a:p>
            <a:pPr lvl="1"/>
            <a:r>
              <a:rPr lang="ka-GE" altLang="en-US" sz="1800" dirty="0">
                <a:cs typeface="Arial"/>
              </a:rPr>
              <a:t>მოსახლეობის დაყოფა გეოგრაფიული (ან სხვა) პრინციპით და რანდომულად ზოგიერთი ამ გეოგრაფიული ჯგუფის ამორჩევა </a:t>
            </a:r>
          </a:p>
          <a:p>
            <a:r>
              <a:rPr lang="ka-GE" altLang="en-US" sz="2000" dirty="0">
                <a:solidFill>
                  <a:srgbClr val="C00000"/>
                </a:solidFill>
                <a:cs typeface="Arial"/>
              </a:rPr>
              <a:t>მრავალსაფეხურიანი შერჩევა</a:t>
            </a:r>
          </a:p>
          <a:p>
            <a:pPr lvl="1"/>
            <a:r>
              <a:rPr lang="ka-GE" altLang="en-US" sz="1800" dirty="0">
                <a:cs typeface="Arial"/>
              </a:rPr>
              <a:t>შემთხვევითი შერჩევის მეთოდის ორი ან მეტი ტიპის კომბინირების პროცესი </a:t>
            </a:r>
          </a:p>
          <a:p>
            <a:pPr lvl="2"/>
            <a:r>
              <a:rPr lang="ka-GE" altLang="en-US" sz="1400" dirty="0">
                <a:cs typeface="Arial"/>
              </a:rPr>
              <a:t>მაგ. ნარკოტიკებზე დამოკიდებულების სამკურნალო დაწესებულებების შერჩევა საქართველოს მასშტაბით [კლასტერული მეთოდით] -&gt; შერჩეული კლასტერებიდან შერჩევა მკურნალობის ტიპების მიხედვით [სტრატიფიცირებული შერჩევა]</a:t>
            </a:r>
            <a:endParaRPr lang="en-US" altLang="en-US" sz="1400" dirty="0">
              <a:cs typeface="Arial"/>
            </a:endParaRPr>
          </a:p>
          <a:p>
            <a:pPr marL="457200" lvl="1" indent="0">
              <a:buNone/>
            </a:pPr>
            <a:endParaRPr lang="ka-GE" altLang="en-US" sz="1800" dirty="0">
              <a:cs typeface="Arial"/>
            </a:endParaRPr>
          </a:p>
          <a:p>
            <a:pPr lvl="1"/>
            <a:endParaRPr lang="en-US" altLang="en-US" sz="18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C2134F-4578-4950-B69E-17EB5F705D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0352" y="705519"/>
            <a:ext cx="838448" cy="83844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0DA099BF-4E83-4D18-A05A-732A3FC8A3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a-GE" altLang="en-US" sz="2700"/>
              <a:t>სტრატიფიცირებული რანდომული შერჩევა</a:t>
            </a:r>
            <a:endParaRPr lang="en-US" altLang="en-US" sz="2700"/>
          </a:p>
        </p:txBody>
      </p:sp>
      <p:pic>
        <p:nvPicPr>
          <p:cNvPr id="58370" name="Picture 3">
            <a:extLst>
              <a:ext uri="{FF2B5EF4-FFF2-40B4-BE49-F238E27FC236}">
                <a16:creationId xmlns:a16="http://schemas.microsoft.com/office/drawing/2014/main" id="{FC2FB488-EDC1-4206-A4F0-C5C6E147499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42878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4">
            <a:extLst>
              <a:ext uri="{FF2B5EF4-FFF2-40B4-BE49-F238E27FC236}">
                <a16:creationId xmlns:a16="http://schemas.microsoft.com/office/drawing/2014/main" id="{51B6C942-D43D-41EF-9B0F-90A3CEBF130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388" y="41259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>
            <a:extLst>
              <a:ext uri="{FF2B5EF4-FFF2-40B4-BE49-F238E27FC236}">
                <a16:creationId xmlns:a16="http://schemas.microsoft.com/office/drawing/2014/main" id="{566941B0-EB1D-49DF-AD2C-615A4D53E8E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45291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6">
            <a:extLst>
              <a:ext uri="{FF2B5EF4-FFF2-40B4-BE49-F238E27FC236}">
                <a16:creationId xmlns:a16="http://schemas.microsoft.com/office/drawing/2014/main" id="{BFB467B2-EC40-4595-AAC5-51006241FF36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63" y="380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7">
            <a:extLst>
              <a:ext uri="{FF2B5EF4-FFF2-40B4-BE49-F238E27FC236}">
                <a16:creationId xmlns:a16="http://schemas.microsoft.com/office/drawing/2014/main" id="{5D74DB87-B378-4D83-A7BD-DE6290A8AF5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623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8">
            <a:extLst>
              <a:ext uri="{FF2B5EF4-FFF2-40B4-BE49-F238E27FC236}">
                <a16:creationId xmlns:a16="http://schemas.microsoft.com/office/drawing/2014/main" id="{25FA372E-E90F-4294-9406-BFBBED821B6E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4630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9">
            <a:extLst>
              <a:ext uri="{FF2B5EF4-FFF2-40B4-BE49-F238E27FC236}">
                <a16:creationId xmlns:a16="http://schemas.microsoft.com/office/drawing/2014/main" id="{ADB01018-213D-4B3E-A214-90B49004A5C1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42957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7" name="Picture 10">
            <a:extLst>
              <a:ext uri="{FF2B5EF4-FFF2-40B4-BE49-F238E27FC236}">
                <a16:creationId xmlns:a16="http://schemas.microsoft.com/office/drawing/2014/main" id="{0C2441C6-3886-43E2-99E5-6C2806A3425D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6718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Picture 11">
            <a:extLst>
              <a:ext uri="{FF2B5EF4-FFF2-40B4-BE49-F238E27FC236}">
                <a16:creationId xmlns:a16="http://schemas.microsoft.com/office/drawing/2014/main" id="{9258DE83-B0B4-4C3D-A7E1-6902B01F78E6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3944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9" name="Picture 17">
            <a:extLst>
              <a:ext uri="{FF2B5EF4-FFF2-40B4-BE49-F238E27FC236}">
                <a16:creationId xmlns:a16="http://schemas.microsoft.com/office/drawing/2014/main" id="{A10BCB59-7C10-4EC2-AC22-7B77D51487FB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37703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0" name="Picture 18">
            <a:extLst>
              <a:ext uri="{FF2B5EF4-FFF2-40B4-BE49-F238E27FC236}">
                <a16:creationId xmlns:a16="http://schemas.microsoft.com/office/drawing/2014/main" id="{84A8212A-4FE3-412C-A601-9F9080BA7456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38036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1" name="Picture 19">
            <a:extLst>
              <a:ext uri="{FF2B5EF4-FFF2-40B4-BE49-F238E27FC236}">
                <a16:creationId xmlns:a16="http://schemas.microsoft.com/office/drawing/2014/main" id="{3CB65AB1-AB84-4F92-917C-32114C876546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37544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2" name="Picture 20">
            <a:extLst>
              <a:ext uri="{FF2B5EF4-FFF2-40B4-BE49-F238E27FC236}">
                <a16:creationId xmlns:a16="http://schemas.microsoft.com/office/drawing/2014/main" id="{9997B629-2B0D-4EDF-BF52-E50C6E1CB9CA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41894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3" name="Picture 21">
            <a:extLst>
              <a:ext uri="{FF2B5EF4-FFF2-40B4-BE49-F238E27FC236}">
                <a16:creationId xmlns:a16="http://schemas.microsoft.com/office/drawing/2014/main" id="{EB17E35D-74B3-47FE-AF0E-DF38D8DAB49F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9227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4" name="Picture 22">
            <a:extLst>
              <a:ext uri="{FF2B5EF4-FFF2-40B4-BE49-F238E27FC236}">
                <a16:creationId xmlns:a16="http://schemas.microsoft.com/office/drawing/2014/main" id="{7FDFC6A6-83D6-4E46-B075-CC9934BBD962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41925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5" name="Picture 23">
            <a:extLst>
              <a:ext uri="{FF2B5EF4-FFF2-40B4-BE49-F238E27FC236}">
                <a16:creationId xmlns:a16="http://schemas.microsoft.com/office/drawing/2014/main" id="{DF29813B-B650-404F-96C1-D81BAF885E00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46101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6" name="Picture 25">
            <a:extLst>
              <a:ext uri="{FF2B5EF4-FFF2-40B4-BE49-F238E27FC236}">
                <a16:creationId xmlns:a16="http://schemas.microsoft.com/office/drawing/2014/main" id="{42FEE591-CA88-42F3-8BC4-DBABD53D20F8}"/>
              </a:ext>
            </a:extLst>
          </p:cNvPr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41894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7" name="Picture 26">
            <a:extLst>
              <a:ext uri="{FF2B5EF4-FFF2-40B4-BE49-F238E27FC236}">
                <a16:creationId xmlns:a16="http://schemas.microsoft.com/office/drawing/2014/main" id="{549B2E28-4AA3-47D9-9027-FEFA116E727F}"/>
              </a:ext>
            </a:extLst>
          </p:cNvPr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88" y="42878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8" name="Picture 27">
            <a:extLst>
              <a:ext uri="{FF2B5EF4-FFF2-40B4-BE49-F238E27FC236}">
                <a16:creationId xmlns:a16="http://schemas.microsoft.com/office/drawing/2014/main" id="{69C7B1EF-EC85-4650-8CD0-B900AF011FFE}"/>
              </a:ext>
            </a:extLst>
          </p:cNvPr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41671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9" name="Picture 28">
            <a:extLst>
              <a:ext uri="{FF2B5EF4-FFF2-40B4-BE49-F238E27FC236}">
                <a16:creationId xmlns:a16="http://schemas.microsoft.com/office/drawing/2014/main" id="{5D661DD7-34EF-4C0C-A007-41D16EB7268B}"/>
              </a:ext>
            </a:extLst>
          </p:cNvPr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63" y="46656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0" name="Picture 29">
            <a:extLst>
              <a:ext uri="{FF2B5EF4-FFF2-40B4-BE49-F238E27FC236}">
                <a16:creationId xmlns:a16="http://schemas.microsoft.com/office/drawing/2014/main" id="{52B4CE63-FBB1-4FF0-893C-2A9704A9BF26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38242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1" name="Picture 30">
            <a:extLst>
              <a:ext uri="{FF2B5EF4-FFF2-40B4-BE49-F238E27FC236}">
                <a16:creationId xmlns:a16="http://schemas.microsoft.com/office/drawing/2014/main" id="{F0691385-3BEC-4095-B9C3-9BFFF2A045D7}"/>
              </a:ext>
            </a:extLst>
          </p:cNvPr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2719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2" name="Picture 31">
            <a:extLst>
              <a:ext uri="{FF2B5EF4-FFF2-40B4-BE49-F238E27FC236}">
                <a16:creationId xmlns:a16="http://schemas.microsoft.com/office/drawing/2014/main" id="{7A3D7F84-9C95-4C08-8021-724A5AD77522}"/>
              </a:ext>
            </a:extLst>
          </p:cNvPr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88" y="38211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3" name="Picture 32">
            <a:extLst>
              <a:ext uri="{FF2B5EF4-FFF2-40B4-BE49-F238E27FC236}">
                <a16:creationId xmlns:a16="http://schemas.microsoft.com/office/drawing/2014/main" id="{DD4F328F-45EC-4D08-ACEA-85D2745F53EF}"/>
              </a:ext>
            </a:extLst>
          </p:cNvPr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45481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4" name="Picture 33">
            <a:extLst>
              <a:ext uri="{FF2B5EF4-FFF2-40B4-BE49-F238E27FC236}">
                <a16:creationId xmlns:a16="http://schemas.microsoft.com/office/drawing/2014/main" id="{A011789D-D64B-48F2-9139-21D2C9BC24BB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43068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5192501B-FB27-432D-A9E8-2E9E8B757AB2}"/>
              </a:ext>
            </a:extLst>
          </p:cNvPr>
          <p:cNvSpPr/>
          <p:nvPr/>
        </p:nvSpPr>
        <p:spPr>
          <a:xfrm rot="5400000">
            <a:off x="3982244" y="-246856"/>
            <a:ext cx="325438" cy="7410450"/>
          </a:xfrm>
          <a:prstGeom prst="leftBrace">
            <a:avLst>
              <a:gd name="adj1" fmla="val 8333"/>
              <a:gd name="adj2" fmla="val 458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396" name="TextBox 12">
            <a:extLst>
              <a:ext uri="{FF2B5EF4-FFF2-40B4-BE49-F238E27FC236}">
                <a16:creationId xmlns:a16="http://schemas.microsoft.com/office/drawing/2014/main" id="{C11C4F76-7F26-432C-A080-458055513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459038"/>
            <a:ext cx="8840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800" b="1"/>
              <a:t>ერთგვაროვან ქვეჯგუფებად დაყოფის შედეგად ვიღებთ სტრატას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800" b="1"/>
              <a:t>= ერთნაირი ნიშნის მქონეთა ჯგუფი</a:t>
            </a:r>
            <a:endParaRPr lang="en-US" altLang="en-US" sz="1800" b="1"/>
          </a:p>
        </p:txBody>
      </p:sp>
      <p:sp>
        <p:nvSpPr>
          <p:cNvPr id="58397" name="TextBox 34">
            <a:extLst>
              <a:ext uri="{FF2B5EF4-FFF2-40B4-BE49-F238E27FC236}">
                <a16:creationId xmlns:a16="http://schemas.microsoft.com/office/drawing/2014/main" id="{BB63A1F1-B936-4C8B-9117-A82A31775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8" y="2049463"/>
            <a:ext cx="25880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800" dirty="0">
                <a:solidFill>
                  <a:schemeClr val="accent1"/>
                </a:solidFill>
              </a:rPr>
              <a:t>შერჩევის ზომა = 6</a:t>
            </a:r>
            <a:endParaRPr lang="en-US" altLang="en-US" sz="1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3">
            <a:extLst>
              <a:ext uri="{FF2B5EF4-FFF2-40B4-BE49-F238E27FC236}">
                <a16:creationId xmlns:a16="http://schemas.microsoft.com/office/drawing/2014/main" id="{93498131-5A67-4392-A4BC-8FCBAB33503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42878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4">
            <a:extLst>
              <a:ext uri="{FF2B5EF4-FFF2-40B4-BE49-F238E27FC236}">
                <a16:creationId xmlns:a16="http://schemas.microsoft.com/office/drawing/2014/main" id="{8E7286B1-298D-4689-A9B0-DD0B15D5C1A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388" y="41259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5">
            <a:extLst>
              <a:ext uri="{FF2B5EF4-FFF2-40B4-BE49-F238E27FC236}">
                <a16:creationId xmlns:a16="http://schemas.microsoft.com/office/drawing/2014/main" id="{5DCFD551-2648-45BC-9123-C1DBA08D540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45291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6">
            <a:extLst>
              <a:ext uri="{FF2B5EF4-FFF2-40B4-BE49-F238E27FC236}">
                <a16:creationId xmlns:a16="http://schemas.microsoft.com/office/drawing/2014/main" id="{8A30A31D-78CC-4A7B-B716-933BB8B370C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63" y="380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7">
            <a:extLst>
              <a:ext uri="{FF2B5EF4-FFF2-40B4-BE49-F238E27FC236}">
                <a16:creationId xmlns:a16="http://schemas.microsoft.com/office/drawing/2014/main" id="{3B81B610-431F-4307-8E03-BF485EE071B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623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8">
            <a:extLst>
              <a:ext uri="{FF2B5EF4-FFF2-40B4-BE49-F238E27FC236}">
                <a16:creationId xmlns:a16="http://schemas.microsoft.com/office/drawing/2014/main" id="{1881D87E-89FE-46D8-B984-D7FB9D85674C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4630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9">
            <a:extLst>
              <a:ext uri="{FF2B5EF4-FFF2-40B4-BE49-F238E27FC236}">
                <a16:creationId xmlns:a16="http://schemas.microsoft.com/office/drawing/2014/main" id="{FDFA2100-64C9-43CB-AA7A-21D5506CB60E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42957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10">
            <a:extLst>
              <a:ext uri="{FF2B5EF4-FFF2-40B4-BE49-F238E27FC236}">
                <a16:creationId xmlns:a16="http://schemas.microsoft.com/office/drawing/2014/main" id="{2D22CE9F-5641-4BD6-950B-C57554673323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6718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1" name="Picture 11">
            <a:extLst>
              <a:ext uri="{FF2B5EF4-FFF2-40B4-BE49-F238E27FC236}">
                <a16:creationId xmlns:a16="http://schemas.microsoft.com/office/drawing/2014/main" id="{94E3B266-9E75-450F-A984-D98F1827AD99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3944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2" name="Picture 17">
            <a:extLst>
              <a:ext uri="{FF2B5EF4-FFF2-40B4-BE49-F238E27FC236}">
                <a16:creationId xmlns:a16="http://schemas.microsoft.com/office/drawing/2014/main" id="{8E8C4371-63DF-4B07-99C0-8D052D44540D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37703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3" name="Picture 18">
            <a:extLst>
              <a:ext uri="{FF2B5EF4-FFF2-40B4-BE49-F238E27FC236}">
                <a16:creationId xmlns:a16="http://schemas.microsoft.com/office/drawing/2014/main" id="{8ADEF3A4-F7C3-470A-95A7-A28F68478F91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38036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Picture 19">
            <a:extLst>
              <a:ext uri="{FF2B5EF4-FFF2-40B4-BE49-F238E27FC236}">
                <a16:creationId xmlns:a16="http://schemas.microsoft.com/office/drawing/2014/main" id="{71B1D429-DA21-4604-9BC8-64E50C150F6E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37544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5" name="Picture 20">
            <a:extLst>
              <a:ext uri="{FF2B5EF4-FFF2-40B4-BE49-F238E27FC236}">
                <a16:creationId xmlns:a16="http://schemas.microsoft.com/office/drawing/2014/main" id="{2199FD37-B9C1-4136-A57F-5E9096DA12E4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41894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6" name="Picture 21">
            <a:extLst>
              <a:ext uri="{FF2B5EF4-FFF2-40B4-BE49-F238E27FC236}">
                <a16:creationId xmlns:a16="http://schemas.microsoft.com/office/drawing/2014/main" id="{6E84741C-CEF3-47CF-84AE-D36FB19AABD5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9227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7" name="Picture 22">
            <a:extLst>
              <a:ext uri="{FF2B5EF4-FFF2-40B4-BE49-F238E27FC236}">
                <a16:creationId xmlns:a16="http://schemas.microsoft.com/office/drawing/2014/main" id="{AF7B9ADC-0E7B-4DB5-AA2B-B010366F1BDE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41925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8" name="Picture 23">
            <a:extLst>
              <a:ext uri="{FF2B5EF4-FFF2-40B4-BE49-F238E27FC236}">
                <a16:creationId xmlns:a16="http://schemas.microsoft.com/office/drawing/2014/main" id="{18439892-9BEA-4FEF-92A4-79251D67FD82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46101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9" name="Picture 25">
            <a:extLst>
              <a:ext uri="{FF2B5EF4-FFF2-40B4-BE49-F238E27FC236}">
                <a16:creationId xmlns:a16="http://schemas.microsoft.com/office/drawing/2014/main" id="{864AA261-F8E0-4C7E-9B3F-E74BD10CB73C}"/>
              </a:ext>
            </a:extLst>
          </p:cNvPr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41894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0" name="Picture 26">
            <a:extLst>
              <a:ext uri="{FF2B5EF4-FFF2-40B4-BE49-F238E27FC236}">
                <a16:creationId xmlns:a16="http://schemas.microsoft.com/office/drawing/2014/main" id="{569D5F9E-AB2A-4AB6-99ED-92A1452D7237}"/>
              </a:ext>
            </a:extLst>
          </p:cNvPr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88" y="42878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1" name="Picture 27">
            <a:extLst>
              <a:ext uri="{FF2B5EF4-FFF2-40B4-BE49-F238E27FC236}">
                <a16:creationId xmlns:a16="http://schemas.microsoft.com/office/drawing/2014/main" id="{F91ABA6F-5743-4B68-A9A6-E757F35F9C45}"/>
              </a:ext>
            </a:extLst>
          </p:cNvPr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41671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2" name="Picture 28">
            <a:extLst>
              <a:ext uri="{FF2B5EF4-FFF2-40B4-BE49-F238E27FC236}">
                <a16:creationId xmlns:a16="http://schemas.microsoft.com/office/drawing/2014/main" id="{1D179C8A-FA92-4AB7-995F-E09DEB99B5E7}"/>
              </a:ext>
            </a:extLst>
          </p:cNvPr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63" y="46656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3" name="Picture 29">
            <a:extLst>
              <a:ext uri="{FF2B5EF4-FFF2-40B4-BE49-F238E27FC236}">
                <a16:creationId xmlns:a16="http://schemas.microsoft.com/office/drawing/2014/main" id="{328D41C0-2644-4F21-8FF8-BF272763ECD4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38242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4" name="Picture 30">
            <a:extLst>
              <a:ext uri="{FF2B5EF4-FFF2-40B4-BE49-F238E27FC236}">
                <a16:creationId xmlns:a16="http://schemas.microsoft.com/office/drawing/2014/main" id="{60447B1C-16D6-4D43-ABB3-32480E597606}"/>
              </a:ext>
            </a:extLst>
          </p:cNvPr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2719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5" name="Picture 31">
            <a:extLst>
              <a:ext uri="{FF2B5EF4-FFF2-40B4-BE49-F238E27FC236}">
                <a16:creationId xmlns:a16="http://schemas.microsoft.com/office/drawing/2014/main" id="{7E414406-A365-4BFD-A48C-F6CBE89BB6AF}"/>
              </a:ext>
            </a:extLst>
          </p:cNvPr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38211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6" name="Picture 32">
            <a:extLst>
              <a:ext uri="{FF2B5EF4-FFF2-40B4-BE49-F238E27FC236}">
                <a16:creationId xmlns:a16="http://schemas.microsoft.com/office/drawing/2014/main" id="{30E5DFBC-FF3C-411A-987D-739026C4E1D2}"/>
              </a:ext>
            </a:extLst>
          </p:cNvPr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45481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7" name="Picture 33">
            <a:extLst>
              <a:ext uri="{FF2B5EF4-FFF2-40B4-BE49-F238E27FC236}">
                <a16:creationId xmlns:a16="http://schemas.microsoft.com/office/drawing/2014/main" id="{C1244502-3541-4C3B-8F71-71320566904A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43068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3C70C1F6-64C5-4FFB-9663-135681AC1099}"/>
              </a:ext>
            </a:extLst>
          </p:cNvPr>
          <p:cNvSpPr/>
          <p:nvPr/>
        </p:nvSpPr>
        <p:spPr>
          <a:xfrm rot="5400000">
            <a:off x="1150144" y="2821781"/>
            <a:ext cx="128588" cy="1501775"/>
          </a:xfrm>
          <a:prstGeom prst="leftBrace">
            <a:avLst>
              <a:gd name="adj1" fmla="val 442889"/>
              <a:gd name="adj2" fmla="val 458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419" name="TextBox 34">
            <a:extLst>
              <a:ext uri="{FF2B5EF4-FFF2-40B4-BE49-F238E27FC236}">
                <a16:creationId xmlns:a16="http://schemas.microsoft.com/office/drawing/2014/main" id="{36254B00-108A-4554-AB52-10F25FCC6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825" y="1327150"/>
            <a:ext cx="49815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800">
                <a:solidFill>
                  <a:schemeClr val="accent1"/>
                </a:solidFill>
              </a:rPr>
              <a:t>შერჩევის ზომა  = 6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ka-GE" altLang="en-US" sz="1800"/>
              <a:t>თითოეული სტრატადან ვარჩევთ თანაბრად</a:t>
            </a:r>
            <a:endParaRPr lang="en-US" altLang="en-US" sz="1800"/>
          </a:p>
        </p:txBody>
      </p:sp>
      <p:pic>
        <p:nvPicPr>
          <p:cNvPr id="59420" name="Picture 35">
            <a:extLst>
              <a:ext uri="{FF2B5EF4-FFF2-40B4-BE49-F238E27FC236}">
                <a16:creationId xmlns:a16="http://schemas.microsoft.com/office/drawing/2014/main" id="{7B4241AA-BE98-417B-B09E-41A6B7299B3A}"/>
              </a:ext>
            </a:extLst>
          </p:cNvPr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24558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21" name="Picture 36">
            <a:extLst>
              <a:ext uri="{FF2B5EF4-FFF2-40B4-BE49-F238E27FC236}">
                <a16:creationId xmlns:a16="http://schemas.microsoft.com/office/drawing/2014/main" id="{7864F57C-E85D-4289-9857-8AC76FBFD6C8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28130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22" name="Picture 37">
            <a:extLst>
              <a:ext uri="{FF2B5EF4-FFF2-40B4-BE49-F238E27FC236}">
                <a16:creationId xmlns:a16="http://schemas.microsoft.com/office/drawing/2014/main" id="{A1C86D07-AEC8-49B5-ADC5-1B7D077CD2F7}"/>
              </a:ext>
            </a:extLst>
          </p:cNvPr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24511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23" name="Picture 38">
            <a:extLst>
              <a:ext uri="{FF2B5EF4-FFF2-40B4-BE49-F238E27FC236}">
                <a16:creationId xmlns:a16="http://schemas.microsoft.com/office/drawing/2014/main" id="{34337070-40C1-4200-BF9C-2E6FD472FFC3}"/>
              </a:ext>
            </a:extLst>
          </p:cNvPr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2844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24" name="Picture 39">
            <a:extLst>
              <a:ext uri="{FF2B5EF4-FFF2-40B4-BE49-F238E27FC236}">
                <a16:creationId xmlns:a16="http://schemas.microsoft.com/office/drawing/2014/main" id="{5D7CD51E-AE2C-4514-8203-6F20D256DEC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288" y="24257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25" name="Picture 40">
            <a:extLst>
              <a:ext uri="{FF2B5EF4-FFF2-40B4-BE49-F238E27FC236}">
                <a16:creationId xmlns:a16="http://schemas.microsoft.com/office/drawing/2014/main" id="{23AD74D3-B36B-4861-8D28-40C519983242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288" y="27828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91861BBF-7667-4CD0-9EBE-D783F45E774B}"/>
              </a:ext>
            </a:extLst>
          </p:cNvPr>
          <p:cNvSpPr/>
          <p:nvPr/>
        </p:nvSpPr>
        <p:spPr>
          <a:xfrm rot="5400000">
            <a:off x="4295775" y="2806700"/>
            <a:ext cx="128588" cy="1500188"/>
          </a:xfrm>
          <a:prstGeom prst="leftBrace">
            <a:avLst>
              <a:gd name="adj1" fmla="val 442889"/>
              <a:gd name="adj2" fmla="val 458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A5AE56B3-E938-435D-8CEF-2161BD7140AE}"/>
              </a:ext>
            </a:extLst>
          </p:cNvPr>
          <p:cNvSpPr/>
          <p:nvPr/>
        </p:nvSpPr>
        <p:spPr>
          <a:xfrm rot="5400000">
            <a:off x="6961188" y="2797175"/>
            <a:ext cx="130175" cy="1501775"/>
          </a:xfrm>
          <a:prstGeom prst="leftBrace">
            <a:avLst>
              <a:gd name="adj1" fmla="val 442889"/>
              <a:gd name="adj2" fmla="val 458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428" name="TextBox 13">
            <a:extLst>
              <a:ext uri="{FF2B5EF4-FFF2-40B4-BE49-F238E27FC236}">
                <a16:creationId xmlns:a16="http://schemas.microsoft.com/office/drawing/2014/main" id="{E661625F-D5B5-4E76-AF13-B94BEA1BD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3178175"/>
            <a:ext cx="129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a-GE" altLang="en-US" sz="1800" b="1"/>
              <a:t>სტრატუმი</a:t>
            </a:r>
            <a:endParaRPr lang="en-US" altLang="en-US" sz="1800" b="1"/>
          </a:p>
        </p:txBody>
      </p:sp>
      <p:sp>
        <p:nvSpPr>
          <p:cNvPr id="59429" name="TextBox 43">
            <a:extLst>
              <a:ext uri="{FF2B5EF4-FFF2-40B4-BE49-F238E27FC236}">
                <a16:creationId xmlns:a16="http://schemas.microsoft.com/office/drawing/2014/main" id="{1B938BE8-030E-47E4-AA6D-7CED535FC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3363" y="3146425"/>
            <a:ext cx="129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a-GE" altLang="en-US" sz="1800" b="1"/>
              <a:t>სტრატუმი</a:t>
            </a:r>
            <a:endParaRPr lang="en-US" altLang="en-US" sz="1800" b="1"/>
          </a:p>
        </p:txBody>
      </p:sp>
      <p:sp>
        <p:nvSpPr>
          <p:cNvPr id="59430" name="TextBox 44">
            <a:extLst>
              <a:ext uri="{FF2B5EF4-FFF2-40B4-BE49-F238E27FC236}">
                <a16:creationId xmlns:a16="http://schemas.microsoft.com/office/drawing/2014/main" id="{1C8CADB2-6A9E-43CF-9417-7908AF7AA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3" y="3195638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a-GE" altLang="en-US" sz="1800" b="1"/>
              <a:t>სტრატუმი</a:t>
            </a:r>
            <a:endParaRPr lang="en-US" altLang="en-US" sz="1800" b="1"/>
          </a:p>
        </p:txBody>
      </p:sp>
      <p:pic>
        <p:nvPicPr>
          <p:cNvPr id="59431" name="Content Placeholder 4">
            <a:extLst>
              <a:ext uri="{FF2B5EF4-FFF2-40B4-BE49-F238E27FC236}">
                <a16:creationId xmlns:a16="http://schemas.microsoft.com/office/drawing/2014/main" id="{6F8ABD90-332F-4FBA-A1FC-A6DC06281A33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288" y="2633663"/>
            <a:ext cx="422275" cy="342900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83A4A4-43EA-4C6C-96F2-1F657997311E}"/>
              </a:ext>
            </a:extLst>
          </p:cNvPr>
          <p:cNvCxnSpPr>
            <a:cxnSpLocks/>
            <a:endCxn id="59420" idx="1"/>
          </p:cNvCxnSpPr>
          <p:nvPr/>
        </p:nvCxnSpPr>
        <p:spPr>
          <a:xfrm flipV="1">
            <a:off x="1160463" y="2608263"/>
            <a:ext cx="346075" cy="14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4976B1-8E19-4425-BFC3-39DBDB8E2AF0}"/>
              </a:ext>
            </a:extLst>
          </p:cNvPr>
          <p:cNvCxnSpPr>
            <a:endCxn id="59421" idx="1"/>
          </p:cNvCxnSpPr>
          <p:nvPr/>
        </p:nvCxnSpPr>
        <p:spPr>
          <a:xfrm>
            <a:off x="1195388" y="2917825"/>
            <a:ext cx="304800" cy="4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34" name="Content Placeholder 4">
            <a:extLst>
              <a:ext uri="{FF2B5EF4-FFF2-40B4-BE49-F238E27FC236}">
                <a16:creationId xmlns:a16="http://schemas.microsoft.com/office/drawing/2014/main" id="{B68B3999-E38D-4FD3-B497-5D56C0F70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2670175"/>
            <a:ext cx="481012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B91808-64B3-4C19-8877-6417DD0EA7CC}"/>
              </a:ext>
            </a:extLst>
          </p:cNvPr>
          <p:cNvCxnSpPr>
            <a:cxnSpLocks/>
          </p:cNvCxnSpPr>
          <p:nvPr/>
        </p:nvCxnSpPr>
        <p:spPr>
          <a:xfrm flipV="1">
            <a:off x="4106863" y="2619375"/>
            <a:ext cx="346075" cy="15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43EED6A-9306-4FD4-BD37-2FA6F9130C54}"/>
              </a:ext>
            </a:extLst>
          </p:cNvPr>
          <p:cNvCxnSpPr>
            <a:cxnSpLocks/>
          </p:cNvCxnSpPr>
          <p:nvPr/>
        </p:nvCxnSpPr>
        <p:spPr>
          <a:xfrm>
            <a:off x="4143375" y="2901950"/>
            <a:ext cx="304800" cy="4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37" name="Content Placeholder 4">
            <a:extLst>
              <a:ext uri="{FF2B5EF4-FFF2-40B4-BE49-F238E27FC236}">
                <a16:creationId xmlns:a16="http://schemas.microsoft.com/office/drawing/2014/main" id="{379B3F7A-B2A7-48AD-8010-D52DD139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628900"/>
            <a:ext cx="420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652FB10-B2E6-451F-A0D0-07FDC931748B}"/>
              </a:ext>
            </a:extLst>
          </p:cNvPr>
          <p:cNvCxnSpPr>
            <a:cxnSpLocks/>
          </p:cNvCxnSpPr>
          <p:nvPr/>
        </p:nvCxnSpPr>
        <p:spPr>
          <a:xfrm flipV="1">
            <a:off x="6729413" y="2603500"/>
            <a:ext cx="344487" cy="14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63ADEB-D1EC-45C7-A076-2788AFD61226}"/>
              </a:ext>
            </a:extLst>
          </p:cNvPr>
          <p:cNvCxnSpPr/>
          <p:nvPr/>
        </p:nvCxnSpPr>
        <p:spPr>
          <a:xfrm>
            <a:off x="6764338" y="2911475"/>
            <a:ext cx="304800" cy="4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EEA6FBD7-5EB6-4EA1-B4F7-11E480C256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a-GE" altLang="en-US" sz="3000" dirty="0"/>
              <a:t>სისტემატური ალბათური შერჩევა</a:t>
            </a:r>
            <a:endParaRPr lang="en-US" altLang="en-US" sz="3000" dirty="0"/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8BC99A98-8325-438B-B5B9-2F425AC3319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673100" y="1417638"/>
            <a:ext cx="8013700" cy="2443162"/>
          </a:xfrm>
        </p:spPr>
        <p:txBody>
          <a:bodyPr/>
          <a:lstStyle/>
          <a:p>
            <a:r>
              <a:rPr lang="ka-GE" altLang="en-US" sz="2000" dirty="0"/>
              <a:t>შერჩევის ფორმირება </a:t>
            </a:r>
            <a:r>
              <a:rPr lang="ka-GE" altLang="en-US" sz="2000" dirty="0">
                <a:solidFill>
                  <a:srgbClr val="FF0000"/>
                </a:solidFill>
              </a:rPr>
              <a:t>ყოველი </a:t>
            </a:r>
            <a:r>
              <a:rPr lang="en-US" altLang="en-US" sz="2000" i="1" u="sng" dirty="0">
                <a:solidFill>
                  <a:srgbClr val="FF0000"/>
                </a:solidFill>
              </a:rPr>
              <a:t>n</a:t>
            </a:r>
            <a:r>
              <a:rPr lang="ka-GE" altLang="en-US" sz="2000" dirty="0">
                <a:solidFill>
                  <a:srgbClr val="FF0000"/>
                </a:solidFill>
              </a:rPr>
              <a:t> ერთეულის </a:t>
            </a:r>
            <a:r>
              <a:rPr lang="ka-GE" altLang="en-US" sz="2000" dirty="0"/>
              <a:t>ან შემთხვევის ამორჩევით</a:t>
            </a:r>
            <a:r>
              <a:rPr lang="en-US" altLang="en-US" sz="2000" dirty="0"/>
              <a:t> </a:t>
            </a:r>
            <a:r>
              <a:rPr lang="ka-GE" altLang="en-US" sz="2000" dirty="0"/>
              <a:t>დგინდება შერჩევის ინტერვალი (</a:t>
            </a:r>
            <a:r>
              <a:rPr lang="en-US" altLang="en-US" sz="2000" dirty="0">
                <a:solidFill>
                  <a:srgbClr val="FF0000"/>
                </a:solidFill>
              </a:rPr>
              <a:t>N/n</a:t>
            </a:r>
            <a:r>
              <a:rPr lang="en-US" altLang="en-US" sz="2000" dirty="0"/>
              <a:t> </a:t>
            </a:r>
            <a:r>
              <a:rPr lang="ka-GE" altLang="en-US" sz="2000" dirty="0"/>
              <a:t>) ბიჯი - ყოველი 5? ან ა.შ.</a:t>
            </a:r>
            <a:endParaRPr lang="en-US" altLang="en-US" sz="2000" dirty="0"/>
          </a:p>
          <a:p>
            <a:r>
              <a:rPr lang="ka-GE" altLang="en-US" sz="2000" dirty="0"/>
              <a:t>შემთხვევითი პრინციპით შეირჩევა საწყისი წერტილი</a:t>
            </a:r>
            <a:endParaRPr lang="en-US" altLang="en-US" sz="2000" dirty="0"/>
          </a:p>
          <a:p>
            <a:pPr marL="600075" lvl="1" indent="-257175">
              <a:buFontTx/>
              <a:buNone/>
            </a:pPr>
            <a:endParaRPr lang="ka-GE" altLang="en-US" sz="2000" dirty="0">
              <a:solidFill>
                <a:srgbClr val="FF0000"/>
              </a:solidFill>
            </a:endParaRPr>
          </a:p>
          <a:p>
            <a:pPr marL="600075" lvl="1" indent="-257175">
              <a:buFontTx/>
              <a:buNone/>
            </a:pPr>
            <a:r>
              <a:rPr lang="ka-GE" altLang="en-US" sz="2000" dirty="0"/>
              <a:t>მაგ. ყოველი მე-3, მე-5 ან ა.შ. ბენეფიციარის შერჩევა 15 ნიშნა კოდების მონაცემთა ბაზაში</a:t>
            </a:r>
          </a:p>
          <a:p>
            <a:pPr marL="600075" lvl="1" indent="-257175">
              <a:buFontTx/>
              <a:buNone/>
            </a:pPr>
            <a:endParaRPr lang="ka-GE" altLang="en-US" sz="2000" dirty="0">
              <a:solidFill>
                <a:srgbClr val="FF0000"/>
              </a:solidFill>
            </a:endParaRPr>
          </a:p>
          <a:p>
            <a:endParaRPr lang="en-US" altLang="en-US" sz="2400" dirty="0"/>
          </a:p>
        </p:txBody>
      </p:sp>
      <p:pic>
        <p:nvPicPr>
          <p:cNvPr id="60419" name="Picture 5">
            <a:extLst>
              <a:ext uri="{FF2B5EF4-FFF2-40B4-BE49-F238E27FC236}">
                <a16:creationId xmlns:a16="http://schemas.microsoft.com/office/drawing/2014/main" id="{E13F5550-D0BA-49C2-B0C5-827FF6AC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17845"/>
            <a:ext cx="6120680" cy="206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E4ED81-FFC7-44A3-9068-06FC4FB043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0522" y="5167384"/>
            <a:ext cx="766440" cy="7664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EE1-DF32-404A-AE18-3213CBB1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576064"/>
          </a:xfrm>
        </p:spPr>
        <p:txBody>
          <a:bodyPr/>
          <a:lstStyle/>
          <a:p>
            <a:r>
              <a:rPr lang="ka-GE" altLang="en-US" sz="3600" dirty="0">
                <a:solidFill>
                  <a:schemeClr val="tx1"/>
                </a:solidFill>
                <a:cs typeface="Arial"/>
              </a:rPr>
              <a:t>კლასტერული შერჩევა </a:t>
            </a:r>
            <a:br>
              <a:rPr lang="ka-GE" altLang="en-US" sz="44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1AB4D1-3D95-4A73-9981-DBAEC7F7B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1180728"/>
          </a:xfrm>
        </p:spPr>
        <p:txBody>
          <a:bodyPr/>
          <a:lstStyle/>
          <a:p>
            <a:r>
              <a:rPr lang="ka-GE" sz="2400" dirty="0"/>
              <a:t>როცა კვლევა ფარავს ფართო გეოგრაფიულ არეს, ხდება მთლიანი პოპულაციის დაყოფა, სადაც თითოეული დანაყოფი თითო კლასტერია.</a:t>
            </a:r>
            <a:r>
              <a:rPr lang="en-US" sz="2400" dirty="0"/>
              <a:t> </a:t>
            </a:r>
          </a:p>
          <a:p>
            <a:r>
              <a:rPr lang="ka-GE" sz="2400" dirty="0"/>
              <a:t>შემდეგ ხდება კლასტერების რანდომული შერჩევა.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735F0A-FCD6-4F20-AD37-74139A2DF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0" y="3700223"/>
            <a:ext cx="7575939" cy="2664296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B8458B-4869-4E7A-85C6-34A1FBA1F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4368" y="576458"/>
            <a:ext cx="678801" cy="67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867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DBA84FEA-29C3-45BE-91D6-D455FF9626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a-GE" altLang="en-US" sz="4000" dirty="0"/>
              <a:t>შემთხვევითი/ალბათური შერჩევა</a:t>
            </a:r>
            <a:endParaRPr lang="en-US" altLang="en-US" sz="4000" dirty="0"/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D02A4C2E-A996-468D-A319-765FA2F210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0734" y="195536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ka-GE" altLang="en-US" sz="3000" dirty="0">
                <a:solidFill>
                  <a:srgbClr val="C00000"/>
                </a:solidFill>
              </a:rPr>
              <a:t>უპირატესობები</a:t>
            </a:r>
          </a:p>
          <a:p>
            <a:pPr lvl="1">
              <a:lnSpc>
                <a:spcPct val="80000"/>
              </a:lnSpc>
            </a:pPr>
            <a:r>
              <a:rPr lang="ka-GE" altLang="en-US" sz="2600" dirty="0"/>
              <a:t>იოლად გასაკეთებელია</a:t>
            </a:r>
          </a:p>
          <a:p>
            <a:pPr lvl="1">
              <a:lnSpc>
                <a:spcPct val="80000"/>
              </a:lnSpc>
            </a:pPr>
            <a:r>
              <a:rPr lang="ka-GE" altLang="en-US" sz="2600" dirty="0"/>
              <a:t>რეპრეზენტატული შენარჩევის მოპოვების მაღალი ალბათობა</a:t>
            </a:r>
          </a:p>
          <a:p>
            <a:pPr lvl="1">
              <a:lnSpc>
                <a:spcPct val="80000"/>
              </a:lnSpc>
            </a:pPr>
            <a:r>
              <a:rPr lang="ka-GE" altLang="en-US" sz="2600" dirty="0"/>
              <a:t>ითვალისწინებს მრავალი სტატისტიკური პროცედურის დაშვებებს </a:t>
            </a:r>
          </a:p>
          <a:p>
            <a:pPr>
              <a:lnSpc>
                <a:spcPct val="80000"/>
              </a:lnSpc>
            </a:pPr>
            <a:r>
              <a:rPr lang="ka-GE" altLang="en-US" sz="3000" dirty="0">
                <a:solidFill>
                  <a:srgbClr val="C00000"/>
                </a:solidFill>
              </a:rPr>
              <a:t>ნაკლოვანებები</a:t>
            </a:r>
          </a:p>
          <a:p>
            <a:pPr lvl="1">
              <a:lnSpc>
                <a:spcPct val="80000"/>
              </a:lnSpc>
            </a:pPr>
            <a:r>
              <a:rPr lang="ka-GE" altLang="en-US" sz="2600" dirty="0"/>
              <a:t>პოპულაციის ყველა წევრის იდენტიფიკაცია პრობლემური შეიძლება იყოს</a:t>
            </a:r>
          </a:p>
          <a:p>
            <a:pPr lvl="1">
              <a:lnSpc>
                <a:spcPct val="80000"/>
              </a:lnSpc>
            </a:pPr>
            <a:r>
              <a:rPr lang="ka-GE" altLang="en-US" sz="2600" dirty="0"/>
              <a:t>შერჩევის ყველა მონაწილესთან დაკავშირება შესაძლოა</a:t>
            </a:r>
            <a:r>
              <a:rPr lang="en-US" altLang="en-US" sz="2600" dirty="0"/>
              <a:t>,</a:t>
            </a:r>
            <a:r>
              <a:rPr lang="ka-GE" altLang="en-US" sz="2600" dirty="0"/>
              <a:t> გაძნელდეს</a:t>
            </a:r>
          </a:p>
          <a:p>
            <a:pPr>
              <a:lnSpc>
                <a:spcPct val="80000"/>
              </a:lnSpc>
            </a:pPr>
            <a:endParaRPr lang="ka-GE" altLang="en-US" sz="3000" dirty="0"/>
          </a:p>
          <a:p>
            <a:pPr>
              <a:lnSpc>
                <a:spcPct val="80000"/>
              </a:lnSpc>
            </a:pPr>
            <a:endParaRPr lang="ka-GE" altLang="en-US" sz="3000" dirty="0"/>
          </a:p>
          <a:p>
            <a:pPr>
              <a:lnSpc>
                <a:spcPct val="80000"/>
              </a:lnSpc>
            </a:pPr>
            <a:endParaRPr lang="en-US" altLang="en-US" sz="30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DB9CF2-8347-4BEB-B74B-E69145805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8344" y="1700808"/>
            <a:ext cx="766440" cy="7664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4) ჩამოთვლილთაგან რომელს შეიძლება მოიცავდეს სისტემური მიმოხილვა?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13280" y="5646701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ჩამოთვლილს</a:t>
            </a:r>
            <a:endParaRPr lang="en-US" dirty="0"/>
          </a:p>
        </p:txBody>
      </p:sp>
      <p:sp>
        <p:nvSpPr>
          <p:cNvPr id="21" name="Wrong answer"/>
          <p:cNvSpPr/>
          <p:nvPr/>
        </p:nvSpPr>
        <p:spPr>
          <a:xfrm>
            <a:off x="1913280" y="3898251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კოჰორტულ კვლევებს</a:t>
            </a:r>
            <a:endParaRPr lang="en-US" dirty="0"/>
          </a:p>
          <a:p>
            <a:pPr lvl="0"/>
            <a:endParaRPr lang="en-US" sz="1500" b="1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223270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გამოქვეყნებულ კვლევებს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13280" y="3065478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გამოუქვეყნებელ კვლევებს</a:t>
            </a:r>
            <a:endParaRPr lang="en-US" dirty="0"/>
          </a:p>
        </p:txBody>
      </p:sp>
      <p:sp>
        <p:nvSpPr>
          <p:cNvPr id="7" name="Wrong answer">
            <a:extLst>
              <a:ext uri="{FF2B5EF4-FFF2-40B4-BE49-F238E27FC236}">
                <a16:creationId xmlns:a16="http://schemas.microsoft.com/office/drawing/2014/main" id="{FC9F2A39-325A-4E50-A005-1A0E731C9C3E}"/>
              </a:ext>
            </a:extLst>
          </p:cNvPr>
          <p:cNvSpPr/>
          <p:nvPr/>
        </p:nvSpPr>
        <p:spPr>
          <a:xfrm>
            <a:off x="1913280" y="4772476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რანდომიზირებულ კონტროლირებულ კვლევებს</a:t>
            </a:r>
            <a:endParaRPr lang="en-US" dirty="0"/>
          </a:p>
          <a:p>
            <a:pPr lvl="0"/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87099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0875FCA5-878C-4E72-B94E-67F47D4CA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ka-GE" altLang="en-US" sz="4000" dirty="0"/>
              <a:t>არაალბათური შერჩევა</a:t>
            </a:r>
            <a:endParaRPr lang="en-US" altLang="en-US" sz="4000" dirty="0"/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E1E633B6-DE4B-4CD4-A250-2FFEA3C55B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229600" cy="5229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ka-GE" altLang="en-US" sz="2200" dirty="0">
                <a:solidFill>
                  <a:srgbClr val="FF0000"/>
                </a:solidFill>
              </a:rPr>
              <a:t>მოხერხებული/იოლად ხელმისაწვდომი შერჩევა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ka-GE" altLang="en-US" sz="1500" dirty="0"/>
              <a:t>პროცესი, რომლის ფარგლებშიც ვარჩევთ იმ ადამიანებს, ვინც იმ მომენტში ხელმისაწვდომია მკვლევართა ჯგუფისთვის. </a:t>
            </a:r>
            <a:r>
              <a:rPr lang="ka-GE" altLang="en-US" sz="1500" b="1" u="sng" dirty="0"/>
              <a:t>მაგ.: </a:t>
            </a:r>
            <a:r>
              <a:rPr lang="ka-GE" altLang="en-US" sz="1500" dirty="0"/>
              <a:t>ბენეფიციარები, რომლებიც კონკრეტულ დღეს ზიანის შემცირების ცენტრში მოვიდნენ.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ka-GE" altLang="en-US" sz="1500" dirty="0"/>
              <a:t>სიმარტივესა ან მიზანშეწონილებაზე დამყარებული შერჩევის პროცესი.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ka-GE" altLang="en-US" sz="1500" dirty="0"/>
              <a:t>პოპულაციის ყველა წევრს არ აქვს თანაბარი შანსი</a:t>
            </a:r>
            <a:r>
              <a:rPr lang="en-US" altLang="en-US" sz="1500" dirty="0"/>
              <a:t>,</a:t>
            </a:r>
            <a:r>
              <a:rPr lang="ka-GE" altLang="en-US" sz="1500" dirty="0"/>
              <a:t> მოხვდეს შერჩევაში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2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ka-GE" altLang="en-US" sz="2200" dirty="0">
                <a:solidFill>
                  <a:srgbClr val="FF0000"/>
                </a:solidFill>
              </a:rPr>
              <a:t>მიზნობრივი შერჩევა</a:t>
            </a:r>
          </a:p>
          <a:p>
            <a:pPr>
              <a:lnSpc>
                <a:spcPct val="80000"/>
              </a:lnSpc>
            </a:pPr>
            <a:r>
              <a:rPr lang="ka-GE" altLang="en-US" sz="1600" dirty="0"/>
              <a:t>პროცესი, რომლის ფარგლებშიც ვარჩევთ ადამიანებს გარკვეული, მათთვის დამახასიათებელი გამოცდილების, ცოდნის, ქცევის საფუძველზე.. </a:t>
            </a:r>
          </a:p>
          <a:p>
            <a:pPr>
              <a:lnSpc>
                <a:spcPct val="80000"/>
              </a:lnSpc>
            </a:pPr>
            <a:r>
              <a:rPr lang="ka-GE" altLang="en-US" sz="1600" dirty="0"/>
              <a:t>კონკრეტული მიზნით ან მიზეზით შერჩევის პროცესი</a:t>
            </a:r>
          </a:p>
          <a:p>
            <a:pPr lvl="1">
              <a:lnSpc>
                <a:spcPct val="80000"/>
              </a:lnSpc>
              <a:buNone/>
            </a:pPr>
            <a:r>
              <a:rPr lang="ka-GE" altLang="en-US" sz="1600" b="1" u="sng" dirty="0"/>
              <a:t>მაგ.: </a:t>
            </a:r>
            <a:r>
              <a:rPr lang="ka-GE" altLang="en-US" sz="1600" dirty="0"/>
              <a:t>ზიანის შემცირების ცენტრების სოციალური მუშაკები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200" dirty="0"/>
          </a:p>
          <a:p>
            <a:pPr>
              <a:lnSpc>
                <a:spcPct val="80000"/>
              </a:lnSpc>
            </a:pPr>
            <a:r>
              <a:rPr lang="ka-GE" altLang="en-US" sz="2200" dirty="0">
                <a:solidFill>
                  <a:srgbClr val="FF0000"/>
                </a:solidFill>
              </a:rPr>
              <a:t>ჯაჭვურ-რეფერალური - </a:t>
            </a:r>
            <a:r>
              <a:rPr lang="ka-GE" altLang="en-US" sz="2200" dirty="0"/>
              <a:t>რეფერირების მეთოდზე დაფუძნებული შერჩევის პროცესი</a:t>
            </a:r>
            <a:endParaRPr lang="ka-GE" altLang="en-US" sz="2200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ka-GE" altLang="en-US" sz="1300" dirty="0"/>
              <a:t>თოვლის გუნდის პრინციპით (</a:t>
            </a:r>
            <a:r>
              <a:rPr lang="en-US" altLang="en-US" sz="1300" dirty="0"/>
              <a:t>snowball sampling) </a:t>
            </a:r>
          </a:p>
          <a:p>
            <a:pPr lvl="1">
              <a:lnSpc>
                <a:spcPct val="80000"/>
              </a:lnSpc>
            </a:pPr>
            <a:r>
              <a:rPr lang="ka-GE" altLang="en-US" sz="1300" dirty="0"/>
              <a:t>რესპონდენტზე დაფუძნებული შერჩევა (</a:t>
            </a:r>
            <a:r>
              <a:rPr lang="en-US" altLang="en-US" sz="1300" dirty="0"/>
              <a:t>respondent driven sampling</a:t>
            </a:r>
            <a:r>
              <a:rPr lang="ka-GE" altLang="en-US" sz="1300" dirty="0"/>
              <a:t>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ka-GE" altLang="en-US" sz="1600" b="1" u="sng" dirty="0"/>
              <a:t>მაგ.: </a:t>
            </a:r>
            <a:r>
              <a:rPr lang="ka-GE" altLang="en-US" sz="1600" dirty="0"/>
              <a:t>ჩვენს ნაცნობ ნარკოტიკების მომხმარებლებს ვთხოვთ, მოიყვანონ მათი ნაცნობი მომხმარებლები კვლევაში ჩასართავად.</a:t>
            </a: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endParaRPr lang="ka-GE" altLang="en-US" sz="2200" dirty="0"/>
          </a:p>
          <a:p>
            <a:pPr>
              <a:lnSpc>
                <a:spcPct val="80000"/>
              </a:lnSpc>
            </a:pPr>
            <a:endParaRPr lang="en-US" altLang="en-US" sz="22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BC585FE-87C5-43A3-A069-D3ED19B22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0352" y="857302"/>
            <a:ext cx="766440" cy="7664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B1F0A08E-A441-4B3C-A980-9A0C3061D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3838"/>
            <a:ext cx="8229600" cy="1143000"/>
          </a:xfrm>
        </p:spPr>
        <p:txBody>
          <a:bodyPr/>
          <a:lstStyle/>
          <a:p>
            <a:r>
              <a:rPr lang="ka-GE" altLang="en-US"/>
              <a:t>შერჩევა თვისებრივ კვლევაში</a:t>
            </a:r>
            <a:endParaRPr lang="en-US" altLang="en-US"/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02151200-1EF4-457E-B094-B47714170B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6700" y="1628775"/>
            <a:ext cx="8664575" cy="4248150"/>
          </a:xfrm>
        </p:spPr>
        <p:txBody>
          <a:bodyPr anchor="ctr"/>
          <a:lstStyle/>
          <a:p>
            <a:pPr marL="0" indent="0">
              <a:buFontTx/>
              <a:buNone/>
            </a:pPr>
            <a:r>
              <a:rPr lang="ka-GE" altLang="en-US" sz="2100"/>
              <a:t>მონაწილეებს ვარჩევთ მათი </a:t>
            </a:r>
            <a:r>
              <a:rPr lang="ka-GE" altLang="en-US" sz="2100">
                <a:solidFill>
                  <a:srgbClr val="C00000"/>
                </a:solidFill>
              </a:rPr>
              <a:t>მახასიათებლების</a:t>
            </a:r>
            <a:r>
              <a:rPr lang="ka-GE" altLang="en-US" sz="2100"/>
              <a:t> და </a:t>
            </a:r>
            <a:r>
              <a:rPr lang="ka-GE" altLang="en-US" sz="2100">
                <a:solidFill>
                  <a:srgbClr val="C00000"/>
                </a:solidFill>
              </a:rPr>
              <a:t>ცოდნის</a:t>
            </a:r>
            <a:r>
              <a:rPr lang="ka-GE" altLang="en-US" sz="2100"/>
              <a:t> საფუძველზე:</a:t>
            </a:r>
            <a:endParaRPr lang="ka-GE" altLang="en-US" sz="1900">
              <a:solidFill>
                <a:srgbClr val="C00000"/>
              </a:solidFill>
            </a:endParaRPr>
          </a:p>
          <a:p>
            <a:pPr marL="0" indent="0"/>
            <a:r>
              <a:rPr lang="ka-GE" altLang="en-US" sz="1900">
                <a:solidFill>
                  <a:srgbClr val="C00000"/>
                </a:solidFill>
              </a:rPr>
              <a:t>მაქსიმალური ვარიაციის შერჩევა </a:t>
            </a:r>
            <a:r>
              <a:rPr lang="ka-GE" altLang="en-US" sz="1900"/>
              <a:t>- მონაწილეები განსხვავდებიან კონკრეტული მახასიათებლების მიხედვით </a:t>
            </a:r>
          </a:p>
          <a:p>
            <a:pPr marL="0" indent="0"/>
            <a:r>
              <a:rPr lang="ka-GE" altLang="en-US" sz="1900">
                <a:solidFill>
                  <a:srgbClr val="C00000"/>
                </a:solidFill>
              </a:rPr>
              <a:t>ტიპური შერჩევა </a:t>
            </a:r>
            <a:r>
              <a:rPr lang="ka-GE" altLang="en-US" sz="1900"/>
              <a:t>- მონაწილის მახასიათებლები არის „ტიპიური“ </a:t>
            </a:r>
          </a:p>
          <a:p>
            <a:pPr marL="0" indent="0"/>
            <a:r>
              <a:rPr lang="ka-GE" altLang="en-US" sz="1900">
                <a:solidFill>
                  <a:srgbClr val="C00000"/>
                </a:solidFill>
              </a:rPr>
              <a:t>ჰომოგენური შერჩევა </a:t>
            </a:r>
            <a:r>
              <a:rPr lang="ka-GE" altLang="en-US" sz="1900"/>
              <a:t>- მონაწილეები მსგავსი მახასიათებლებით</a:t>
            </a:r>
          </a:p>
          <a:p>
            <a:pPr marL="0" indent="0"/>
            <a:r>
              <a:rPr lang="ka-GE" altLang="en-US" sz="1900">
                <a:solidFill>
                  <a:srgbClr val="C00000"/>
                </a:solidFill>
              </a:rPr>
              <a:t>კრიტიკული შერჩევა </a:t>
            </a:r>
            <a:r>
              <a:rPr lang="ka-GE" altLang="en-US" sz="1900"/>
              <a:t>- მონაწილე არის გამონაკლისი/განსხვავებული შემთხვევა</a:t>
            </a:r>
          </a:p>
          <a:p>
            <a:pPr marL="0" indent="0"/>
            <a:r>
              <a:rPr lang="ka-GE" altLang="en-US" sz="1900">
                <a:solidFill>
                  <a:srgbClr val="C00000"/>
                </a:solidFill>
              </a:rPr>
              <a:t>შერჩევა თოვლის გუნდით </a:t>
            </a:r>
            <a:r>
              <a:rPr lang="ka-GE" altLang="en-US" sz="1900"/>
              <a:t>- არ ვიცნობთ სამიზნე პოპულაციას და ვთხოვთ რესპონდენტს/მონაწილეს გვირჩიოს/მოიზიდოს შემდეგი მონაწილე</a:t>
            </a:r>
          </a:p>
          <a:p>
            <a:pPr marL="0" indent="0"/>
            <a:endParaRPr lang="en-US" altLang="en-US" sz="190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80B850-D601-47C0-A0A0-F0C448D2A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5936" y="5589240"/>
            <a:ext cx="923280" cy="9232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037A6247-7A8C-4E9F-94AF-E46DE48CF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r>
              <a:rPr lang="ka-GE" altLang="en-US" sz="3600"/>
              <a:t>ლიტერატურის მიმოხილვა</a:t>
            </a:r>
            <a:endParaRPr lang="en-US" altLang="en-US" sz="3600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B657426C-C086-4ABC-83BE-9778111FDC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41438"/>
            <a:ext cx="8147050" cy="4784725"/>
          </a:xfrm>
        </p:spPr>
        <p:txBody>
          <a:bodyPr/>
          <a:lstStyle/>
          <a:p>
            <a:r>
              <a:rPr lang="ka-GE" altLang="en-US" sz="2000"/>
              <a:t>თვისებრივად აჯამებს და შეისწავლის არსებულ სამეცნიერო კვლევებს კონკრეტულ თემაზე.</a:t>
            </a:r>
          </a:p>
          <a:p>
            <a:r>
              <a:rPr lang="ka-GE" altLang="en-US" sz="2000"/>
              <a:t>კვლევების შერჩევა და ინტერპრეტაცია ხდება არაფორმალური ან სუბიექტური მეთოდების გამოყენებით. </a:t>
            </a:r>
          </a:p>
          <a:p>
            <a:endParaRPr lang="ka-GE" altLang="en-US" sz="2000"/>
          </a:p>
          <a:p>
            <a:r>
              <a:rPr lang="ka-GE" altLang="en-US" sz="2000" b="1" u="sng">
                <a:effectLst>
                  <a:outerShdw blurRad="38100" dist="38100" dir="2700000" algn="tl">
                    <a:srgbClr val="C0C0C0"/>
                  </a:outerShdw>
                </a:effectLst>
              </a:rPr>
              <a:t>მიზანი</a:t>
            </a:r>
            <a:r>
              <a:rPr lang="ka-GE" altLang="en-US" sz="2000"/>
              <a:t>: საკვლევ თემასთან დაკავშირებით წარმოადგინოს შეჯამება ან მიმოხილვა</a:t>
            </a:r>
          </a:p>
          <a:p>
            <a:r>
              <a:rPr lang="ka-GE" altLang="en-US" sz="2000" b="1" u="sng">
                <a:effectLst>
                  <a:outerShdw blurRad="38100" dist="38100" dir="2700000" algn="tl">
                    <a:srgbClr val="C0C0C0"/>
                  </a:outerShdw>
                </a:effectLst>
              </a:rPr>
              <a:t>საკვლევი კითხვა: </a:t>
            </a:r>
            <a:r>
              <a:rPr lang="ka-GE" altLang="en-US" sz="2000"/>
              <a:t>შეიძლება იყოს ზოგადი ან კონკრეტული</a:t>
            </a:r>
          </a:p>
          <a:p>
            <a:r>
              <a:rPr lang="ka-GE" altLang="en-US" sz="2000" b="1" u="sng">
                <a:effectLst>
                  <a:outerShdw blurRad="38100" dist="38100" dir="2700000" algn="tl">
                    <a:srgbClr val="C0C0C0"/>
                  </a:outerShdw>
                </a:effectLst>
              </a:rPr>
              <a:t>სტრუქტურა: 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ka-GE" altLang="en-US" sz="1600"/>
              <a:t>შესავალი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ka-GE" altLang="en-US" sz="1600"/>
              <a:t>მეთოდი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ka-GE" altLang="en-US" sz="1600"/>
              <a:t>დისკუსია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ka-GE" altLang="en-US" sz="1600"/>
              <a:t>დასკვნა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ka-GE" altLang="en-US" sz="1600"/>
              <a:t>გამოყენებული ლიტერატურა</a:t>
            </a:r>
            <a:endParaRPr lang="en-US" altLang="en-US" sz="160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32DE40-1663-4131-8ECA-E9CFD4CCB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1797" y="5719762"/>
            <a:ext cx="766763" cy="7667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434C3AE8-3E9C-4177-9096-136E051FE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20688"/>
            <a:ext cx="8229600" cy="471487"/>
          </a:xfrm>
        </p:spPr>
        <p:txBody>
          <a:bodyPr/>
          <a:lstStyle/>
          <a:p>
            <a:r>
              <a:rPr lang="ka-GE" altLang="en-US" sz="3200"/>
              <a:t>სისტემური მიმოხილვა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DE148260-6123-41F6-A080-395B867E1B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268759"/>
            <a:ext cx="8785225" cy="4857403"/>
          </a:xfrm>
        </p:spPr>
        <p:txBody>
          <a:bodyPr/>
          <a:lstStyle/>
          <a:p>
            <a:r>
              <a:rPr lang="ka-GE" altLang="en-US" sz="1500" dirty="0">
                <a:solidFill>
                  <a:srgbClr val="000000"/>
                </a:solidFill>
                <a:latin typeface="Sylfaen" panose="010A0502050306030303" pitchFamily="18" charset="0"/>
              </a:rPr>
              <a:t>მიმოიხილავს </a:t>
            </a:r>
            <a:r>
              <a:rPr lang="ka-GE" altLang="en-US" sz="1500" b="1" i="1" u="sng" dirty="0">
                <a:solidFill>
                  <a:srgbClr val="000000"/>
                </a:solidFill>
                <a:latin typeface="Sylfaen" panose="010A0502050306030303" pitchFamily="18" charset="0"/>
              </a:rPr>
              <a:t>ყველა</a:t>
            </a:r>
            <a:r>
              <a:rPr lang="ka-GE" altLang="en-US" sz="1500" dirty="0">
                <a:solidFill>
                  <a:srgbClr val="000000"/>
                </a:solidFill>
                <a:latin typeface="Sylfaen" panose="010A0502050306030303" pitchFamily="18" charset="0"/>
              </a:rPr>
              <a:t> რელევანტურ კვლევას, რომელიც დაკავშირებულია საკვლევ თემასთან/კითხვასთან. </a:t>
            </a:r>
          </a:p>
          <a:p>
            <a:pPr marL="0" indent="0">
              <a:buNone/>
            </a:pPr>
            <a:br>
              <a:rPr lang="ka-GE" altLang="en-US" sz="1400" dirty="0">
                <a:solidFill>
                  <a:srgbClr val="000000"/>
                </a:solidFill>
                <a:latin typeface="Sylfaen" panose="010A0502050306030303" pitchFamily="18" charset="0"/>
              </a:rPr>
            </a:br>
            <a:endParaRPr lang="ka-GE" altLang="en-US" sz="1600" dirty="0">
              <a:solidFill>
                <a:srgbClr val="000000"/>
              </a:solidFill>
              <a:latin typeface="Sylfaen" panose="010A0502050306030303" pitchFamily="18" charset="0"/>
            </a:endParaRPr>
          </a:p>
          <a:p>
            <a:pPr>
              <a:buFontTx/>
              <a:buNone/>
            </a:pPr>
            <a:r>
              <a:rPr lang="ka-GE" altLang="en-US" sz="1800" i="1" dirty="0">
                <a:solidFill>
                  <a:srgbClr val="FF0000"/>
                </a:solidFill>
                <a:latin typeface="Sylfaen" panose="010A0502050306030303" pitchFamily="18" charset="0"/>
              </a:rPr>
              <a:t>უპირატესობები</a:t>
            </a:r>
            <a:endParaRPr lang="en-US" altLang="en-US" sz="1800" i="1" dirty="0">
              <a:solidFill>
                <a:srgbClr val="FF0000"/>
              </a:solidFill>
              <a:latin typeface="Sylfaen" panose="010A0502050306030303" pitchFamily="18" charset="0"/>
            </a:endParaRPr>
          </a:p>
          <a:p>
            <a:r>
              <a:rPr lang="ka-GE" altLang="en-US" sz="1400" dirty="0">
                <a:solidFill>
                  <a:srgbClr val="000000"/>
                </a:solidFill>
                <a:latin typeface="Sylfaen" panose="010A0502050306030303" pitchFamily="18" charset="0"/>
              </a:rPr>
              <a:t>არსებული ლიტერატურისა და სხვა წყაროების (გამოუქვეყნებელი და მიმდინარე კვლევები) ამომწურავი მიმოხილვა </a:t>
            </a:r>
          </a:p>
          <a:p>
            <a:r>
              <a:rPr lang="ka-GE" altLang="en-US" sz="1400" dirty="0">
                <a:solidFill>
                  <a:srgbClr val="000000"/>
                </a:solidFill>
                <a:latin typeface="Sylfaen" panose="010A0502050306030303" pitchFamily="18" charset="0"/>
              </a:rPr>
              <a:t>უფრო იაფია, მიმოიხილო უკვე ჩატარებული კვლევები, ვიდრე ჩაატარო ახალი </a:t>
            </a:r>
          </a:p>
          <a:p>
            <a:r>
              <a:rPr lang="ka-GE" altLang="en-US" sz="1400" dirty="0">
                <a:solidFill>
                  <a:srgbClr val="000000"/>
                </a:solidFill>
                <a:latin typeface="Sylfaen" panose="010A0502050306030303" pitchFamily="18" charset="0"/>
              </a:rPr>
              <a:t>უფრო შესაძლებელია შედეგების განზოგადება ზოგად პოპულაციაზე, ვიდრე ინდივიდუალური კვლევების დროს </a:t>
            </a:r>
          </a:p>
          <a:p>
            <a:r>
              <a:rPr lang="ka-GE" altLang="en-US" sz="1400" dirty="0">
                <a:solidFill>
                  <a:srgbClr val="000000"/>
                </a:solidFill>
                <a:latin typeface="Sylfaen" panose="010A0502050306030303" pitchFamily="18" charset="0"/>
              </a:rPr>
              <a:t>უფრო სანდო და ზუსტია, ვიდრე ინდივიდუალური კვლევები</a:t>
            </a:r>
          </a:p>
          <a:p>
            <a:r>
              <a:rPr lang="ka-GE" altLang="en-US" sz="1400" dirty="0">
                <a:solidFill>
                  <a:srgbClr val="000000"/>
                </a:solidFill>
                <a:latin typeface="Sylfaen" panose="010A0502050306030303" pitchFamily="18" charset="0"/>
              </a:rPr>
              <a:t>მიიჩნევა მტკიცებულებაზე დაფუძნებულ რესურსად </a:t>
            </a:r>
          </a:p>
          <a:p>
            <a:pPr>
              <a:buFontTx/>
              <a:buNone/>
            </a:pPr>
            <a:endParaRPr lang="ka-GE" altLang="en-US" sz="1800" i="1" dirty="0">
              <a:solidFill>
                <a:srgbClr val="FF0000"/>
              </a:solidFill>
              <a:latin typeface="Sylfaen" panose="010A0502050306030303" pitchFamily="18" charset="0"/>
            </a:endParaRPr>
          </a:p>
          <a:p>
            <a:pPr>
              <a:buFontTx/>
              <a:buNone/>
            </a:pPr>
            <a:r>
              <a:rPr lang="ka-GE" altLang="en-US" sz="1800" i="1" dirty="0">
                <a:solidFill>
                  <a:srgbClr val="FF0000"/>
                </a:solidFill>
                <a:latin typeface="Sylfaen" panose="010A0502050306030303" pitchFamily="18" charset="0"/>
              </a:rPr>
              <a:t>შეზღუდვები</a:t>
            </a:r>
            <a:endParaRPr lang="en-US" altLang="en-US" sz="1800" i="1" dirty="0">
              <a:solidFill>
                <a:srgbClr val="FF0000"/>
              </a:solidFill>
              <a:latin typeface="Sylfaen" panose="010A0502050306030303" pitchFamily="18" charset="0"/>
            </a:endParaRPr>
          </a:p>
          <a:p>
            <a:r>
              <a:rPr lang="ka-GE" altLang="en-US" sz="1400" dirty="0">
                <a:solidFill>
                  <a:srgbClr val="000000"/>
                </a:solidFill>
                <a:latin typeface="Sylfaen" panose="010A0502050306030303" pitchFamily="18" charset="0"/>
              </a:rPr>
              <a:t>მოითხოვს დიდ დროს</a:t>
            </a:r>
            <a:endParaRPr lang="en-US" altLang="en-US" sz="1400" dirty="0">
              <a:solidFill>
                <a:srgbClr val="000000"/>
              </a:solidFill>
              <a:latin typeface="Sylfaen" panose="010A0502050306030303" pitchFamily="18" charset="0"/>
            </a:endParaRPr>
          </a:p>
          <a:p>
            <a:r>
              <a:rPr lang="ka-GE" altLang="en-US" sz="1400" dirty="0">
                <a:solidFill>
                  <a:srgbClr val="000000"/>
                </a:solidFill>
                <a:latin typeface="Sylfaen" panose="010A0502050306030303" pitchFamily="18" charset="0"/>
              </a:rPr>
              <a:t>ხშირად არ არის ადვილი სხვადასხვა კვლევის გაერთიანება</a:t>
            </a:r>
            <a:endParaRPr lang="en-US" altLang="en-US" sz="1400" dirty="0">
              <a:solidFill>
                <a:srgbClr val="000000"/>
              </a:solidFill>
              <a:latin typeface="Sylfaen" panose="010A0502050306030303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B4D387-CBB9-48A6-857E-D8230E846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4248" y="5396858"/>
            <a:ext cx="916705" cy="91670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01AD602E-9B5D-442A-A2B0-C01A4E8A8A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9"/>
            <a:ext cx="6851104" cy="562074"/>
          </a:xfrm>
        </p:spPr>
        <p:txBody>
          <a:bodyPr/>
          <a:lstStyle/>
          <a:p>
            <a:r>
              <a:rPr lang="ka-GE" altLang="en-US" b="1" dirty="0"/>
              <a:t>მეტა-ანალიზი</a:t>
            </a:r>
            <a:endParaRPr lang="en-US" altLang="en-US" b="1" dirty="0"/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3F09437D-0011-4DE0-8668-D9B1D061F6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8759"/>
            <a:ext cx="8229600" cy="4857403"/>
          </a:xfrm>
        </p:spPr>
        <p:txBody>
          <a:bodyPr/>
          <a:lstStyle/>
          <a:p>
            <a:r>
              <a:rPr lang="ka-GE" altLang="en-US" sz="1800" dirty="0">
                <a:cs typeface="Arial"/>
              </a:rPr>
              <a:t>სისტემური მეთოდი, რომელიც იყენებს </a:t>
            </a:r>
            <a:r>
              <a:rPr lang="ka-GE" altLang="en-US" sz="1800" dirty="0">
                <a:solidFill>
                  <a:srgbClr val="000000"/>
                </a:solidFill>
                <a:latin typeface="Verdana" panose="020B0604030504040204" pitchFamily="34" charset="0"/>
                <a:cs typeface="Arial"/>
              </a:rPr>
              <a:t>სტატისტიკურ პროცედურებს </a:t>
            </a:r>
            <a:r>
              <a:rPr lang="ka-GE" altLang="en-US" sz="1800">
                <a:solidFill>
                  <a:srgbClr val="000000"/>
                </a:solidFill>
                <a:latin typeface="Verdana" panose="020B0604030504040204" pitchFamily="34" charset="0"/>
                <a:cs typeface="Arial"/>
              </a:rPr>
              <a:t>სხვადასხვა [დიზაინის] ურთერთდაკავშირებული კვლევის სტატისტიკური </a:t>
            </a:r>
            <a:r>
              <a:rPr lang="ka-GE" altLang="en-US" sz="1800" dirty="0">
                <a:solidFill>
                  <a:srgbClr val="000000"/>
                </a:solidFill>
                <a:latin typeface="Verdana" panose="020B0604030504040204" pitchFamily="34" charset="0"/>
                <a:cs typeface="Arial"/>
              </a:rPr>
              <a:t>ანალიზის შედეგების შესაჯამებლად.</a:t>
            </a:r>
          </a:p>
          <a:p>
            <a:endParaRPr lang="ka-GE" alt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ka-GE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კეთდება სისტემური მიმოხილვის შედეგად, თუ მონაცემები იძლევა შესაძლებლობას.</a:t>
            </a:r>
          </a:p>
          <a:p>
            <a:pPr>
              <a:buFontTx/>
              <a:buNone/>
            </a:pPr>
            <a:endParaRPr lang="ka-GE" alt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ka-GE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სხვადასხვა კვლევის შედეგების შეჯამებას გამოხატავს რიცხობრივ მაჩვენებლებში [რაოდენობრივი შედეგები].</a:t>
            </a:r>
          </a:p>
          <a:p>
            <a:endParaRPr lang="ka-GE" alt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ka-GE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მიზნად ისახავს ზოგადი დასკვნების გაკეთებას [მაგ., რომელიმე ინტერვენციის ეფექტის დადგენა სხვადასხვა კვლევის შედეგების განხილვის საფუძველზე].</a:t>
            </a:r>
          </a:p>
          <a:p>
            <a:pPr>
              <a:buFontTx/>
              <a:buNone/>
            </a:pPr>
            <a:endParaRPr lang="ka-GE" alt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ka-GE" altLang="en-US" sz="1800" dirty="0">
                <a:solidFill>
                  <a:srgbClr val="000000"/>
                </a:solidFill>
              </a:rPr>
              <a:t>არის ნაკლებად სუბიექტური, ვიდრე ლიტერატურის ნარატიული მიმოხილვა, რადგან მეტა-ანალიზის კვლევები ემპირიულია და არა თეორიული.</a:t>
            </a:r>
            <a:endParaRPr lang="en-US" altLang="en-US" sz="18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17462EE-9DB1-4878-80C2-66D46DD46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8304" y="263830"/>
            <a:ext cx="936104" cy="93610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47B35586-2520-479F-8A0F-38075A766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777875"/>
          </a:xfrm>
        </p:spPr>
        <p:txBody>
          <a:bodyPr/>
          <a:lstStyle/>
          <a:p>
            <a:r>
              <a:rPr lang="ka-GE" altLang="en-US"/>
              <a:t>გაიდლაინები</a:t>
            </a:r>
            <a:endParaRPr lang="en-US" altLang="en-US"/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4617CE4E-571C-4AA3-9B9C-8EC43822A5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r>
              <a:rPr lang="ka-GE" altLang="en-US" sz="1600">
                <a:solidFill>
                  <a:srgbClr val="000000"/>
                </a:solidFill>
                <a:latin typeface="Sylfaen" panose="010A0502050306030303" pitchFamily="18" charset="0"/>
              </a:rPr>
              <a:t>საუკეთესო პრაქტიკაზე დაყრდნობით შექმნილი დოკუმენტი, რომელიც ეხმარება ჯანდაცვის სფეროში მომუშავე პროფესიონალებსა და პაციენტებს [კლინიკური] გადაწყვეტილების მიღების პროცესში. </a:t>
            </a:r>
          </a:p>
          <a:p>
            <a:r>
              <a:rPr lang="ka-GE" altLang="en-US" sz="1600">
                <a:solidFill>
                  <a:srgbClr val="000000"/>
                </a:solidFill>
                <a:latin typeface="Sylfaen" panose="010A0502050306030303" pitchFamily="18" charset="0"/>
              </a:rPr>
              <a:t>როგორც წესი, იქმნება პროფესიული ასოციაციების, სამთავრობო უწყებებისა და/ან საჯარო და კერძო ორგანიზაციების მიერ, არსებული ლიტერატურისა და კვლევების სრულყოფილი მიმოხილვის შემდეგ.</a:t>
            </a:r>
          </a:p>
          <a:p>
            <a:r>
              <a:rPr lang="ka-GE" altLang="en-US" sz="1600">
                <a:solidFill>
                  <a:srgbClr val="000000"/>
                </a:solidFill>
                <a:latin typeface="Sylfaen" panose="010A0502050306030303" pitchFamily="18" charset="0"/>
              </a:rPr>
              <a:t>პრაქტიკულ გაიდლაინებს ხშირად უწოდებენ „მტკიცებულებაზე დაფუძნებულ გაიდლაინებს“ და „კლინიკურ გაიდლაინებს“. </a:t>
            </a:r>
            <a:endParaRPr lang="en-US" altLang="en-US" sz="1600">
              <a:latin typeface="Sylfaen" panose="010A0502050306030303" pitchFamily="18" charset="0"/>
            </a:endParaRPr>
          </a:p>
          <a:p>
            <a:endParaRPr lang="ka-GE" altLang="en-US" sz="1600">
              <a:solidFill>
                <a:srgbClr val="000000"/>
              </a:solidFill>
              <a:latin typeface="Sylfaen" panose="010A0502050306030303" pitchFamily="18" charset="0"/>
            </a:endParaRPr>
          </a:p>
          <a:p>
            <a:endParaRPr lang="ka-GE" altLang="en-US" sz="1600">
              <a:solidFill>
                <a:srgbClr val="000000"/>
              </a:solidFill>
              <a:latin typeface="Sylfaen" panose="010A0502050306030303" pitchFamily="18" charset="0"/>
            </a:endParaRPr>
          </a:p>
          <a:p>
            <a:endParaRPr lang="ka-GE" altLang="en-US" sz="1600">
              <a:solidFill>
                <a:srgbClr val="000000"/>
              </a:solidFill>
              <a:latin typeface="Sylfaen" panose="010A0502050306030303" pitchFamily="18" charset="0"/>
            </a:endParaRPr>
          </a:p>
          <a:p>
            <a:pPr>
              <a:buFontTx/>
              <a:buNone/>
            </a:pPr>
            <a:endParaRPr lang="ka-GE" altLang="en-US" sz="1600">
              <a:solidFill>
                <a:srgbClr val="000000"/>
              </a:solidFill>
              <a:latin typeface="Sylfaen" panose="010A0502050306030303" pitchFamily="18" charset="0"/>
            </a:endParaRPr>
          </a:p>
          <a:p>
            <a:r>
              <a:rPr lang="ka-GE" altLang="en-US" sz="1600">
                <a:solidFill>
                  <a:srgbClr val="000000"/>
                </a:solidFill>
                <a:latin typeface="Sylfaen" panose="010A0502050306030303" pitchFamily="18" charset="0"/>
              </a:rPr>
              <a:t>კარგი გაიდლაინი ნათლად განსაზღვრავს თემას, აფასებს და აჯამებს საუკეთესო მტკიცებულებებს პრევენციასთან, დიაგნოზთან, პროგნოზთან, თერაპიასთან, ზიანთან და ხარჯთეფექტურობასთან დაკავშირებით. </a:t>
            </a:r>
          </a:p>
          <a:p>
            <a:r>
              <a:rPr lang="ka-GE" altLang="en-US" sz="1600">
                <a:solidFill>
                  <a:srgbClr val="000000"/>
                </a:solidFill>
                <a:latin typeface="Sylfaen" panose="010A0502050306030303" pitchFamily="18" charset="0"/>
              </a:rPr>
              <a:t>პრაქტიკული გაიდლაინები ხშირად უნდა განიხილებოდეს და ახლდებოდეს სიზუსტისა და რელევანტურობის შენარჩუნების მიზნით.</a:t>
            </a:r>
          </a:p>
        </p:txBody>
      </p:sp>
      <p:pic>
        <p:nvPicPr>
          <p:cNvPr id="49155" name="Graphic 4" descr="Bullseye">
            <a:extLst>
              <a:ext uri="{FF2B5EF4-FFF2-40B4-BE49-F238E27FC236}">
                <a16:creationId xmlns:a16="http://schemas.microsoft.com/office/drawing/2014/main" id="{4F60F207-B8F9-4D90-A2D8-2F0BB39B5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0043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277637-2363-4D48-B534-4D2CF3367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56910" y="374650"/>
            <a:ext cx="777874" cy="77787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359" y="2533650"/>
            <a:ext cx="7886700" cy="1021080"/>
          </a:xfrm>
        </p:spPr>
        <p:txBody>
          <a:bodyPr>
            <a:noAutofit/>
          </a:bodyPr>
          <a:lstStyle/>
          <a:p>
            <a:r>
              <a:rPr lang="ka-GE" sz="1800" dirty="0"/>
              <a:t>მოდულის დასასრულს შეგიძლიათ, კიდევ ერთხელ შეამოწმოთ თქვენი ცოდნა  და ნახოთ, რა ისწავლეთ კვლევის მეთოდოლოგიური საფუძვლების საკითხებში. </a:t>
            </a:r>
            <a:br>
              <a:rPr lang="en-US" sz="1800" dirty="0"/>
            </a:br>
            <a:br>
              <a:rPr lang="ka-GE" sz="1800" dirty="0"/>
            </a:br>
            <a:r>
              <a:rPr lang="ka-GE" sz="1800" dirty="0"/>
              <a:t>შეავსეთ 18 კითხვისგან შემდგარი ქვიზი.</a:t>
            </a:r>
            <a:br>
              <a:rPr lang="en-US" sz="1800" dirty="0"/>
            </a:br>
            <a:br>
              <a:rPr lang="ka-GE" sz="1800" dirty="0"/>
            </a:br>
            <a:r>
              <a:rPr lang="ka-GE" sz="1800" dirty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1203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კვლევის დიზაინის შერჩევის დროს გათვალისწინებული უნდა იყოს: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48200" y="5102256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21" name="Wrong answer"/>
          <p:cNvSpPr/>
          <p:nvPr/>
        </p:nvSpPr>
        <p:spPr>
          <a:xfrm>
            <a:off x="1931084" y="4119598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a-GE" dirty="0"/>
              <a:t>კვლევისთვის საჭირო რესურსების ხელმისაწვდომობა</a:t>
            </a:r>
            <a:endParaRPr lang="en-US" dirty="0"/>
          </a:p>
          <a:p>
            <a:pPr lvl="0"/>
            <a:endParaRPr lang="en-US" sz="1500" b="1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223270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a-GE" dirty="0"/>
              <a:t>საკვლევი პრობლემა</a:t>
            </a:r>
            <a:endParaRPr lang="en-US" dirty="0"/>
          </a:p>
          <a:p>
            <a:endParaRPr lang="en-US" sz="1500" b="1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31084" y="3178392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მკვლევარის პირადი გამოცდილება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7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533401" y="1028700"/>
            <a:ext cx="8176260" cy="16040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 პრევალენტობა გამოსახავს დროის კონკრეტულ მონაკვეთში, მოსახლეობაში წარმოქმნილი დაავადების ახალი შემთხვევების რიცხვს.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35480" y="4376270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მცდარია</a:t>
            </a:r>
            <a:endParaRPr lang="en-US" sz="1500" b="1" dirty="0"/>
          </a:p>
        </p:txBody>
      </p:sp>
      <p:sp>
        <p:nvSpPr>
          <p:cNvPr id="21" name="Wrong answer"/>
          <p:cNvSpPr/>
          <p:nvPr/>
        </p:nvSpPr>
        <p:spPr>
          <a:xfrm>
            <a:off x="1935480" y="3140968"/>
            <a:ext cx="3932814" cy="727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ჭეშმარიტია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70684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467544" y="1028700"/>
            <a:ext cx="8242117" cy="16040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3) მეტა-ანალიზი აერთიანებს სხვადასხვა დიზაინის კვლევებს და აანალიზებს მათ ერთი სტატისტიკური მეთოდით, საერთო/შეჯამებული დასკვნის მისაღებად.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935480" y="3167907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ჭეშმარიტია</a:t>
            </a:r>
            <a:endParaRPr lang="en-US" sz="1500" b="1" dirty="0"/>
          </a:p>
        </p:txBody>
      </p:sp>
      <p:sp>
        <p:nvSpPr>
          <p:cNvPr id="21" name="Wrong answer"/>
          <p:cNvSpPr/>
          <p:nvPr/>
        </p:nvSpPr>
        <p:spPr>
          <a:xfrm>
            <a:off x="1935480" y="4221088"/>
            <a:ext cx="3932814" cy="727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მცდარია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59011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5) რომელია რანდომიზაციის პროცესის ამოცანა რანდომიზირებულ კონტროლირებულ კვლევაში?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13280" y="4772476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21" name="Wrong answer"/>
          <p:cNvSpPr/>
          <p:nvPr/>
        </p:nvSpPr>
        <p:spPr>
          <a:xfrm>
            <a:off x="1913280" y="3898251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ხელი შეუწყოს დაბრმავებას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223270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ჯგუფები გახადოს შედარებადი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13280" y="3065478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შეამციროს შერჩევის ცდომილება</a:t>
            </a:r>
            <a:endParaRPr lang="en-US" dirty="0"/>
          </a:p>
        </p:txBody>
      </p:sp>
      <p:sp>
        <p:nvSpPr>
          <p:cNvPr id="7" name="Wrong answer">
            <a:extLst>
              <a:ext uri="{FF2B5EF4-FFF2-40B4-BE49-F238E27FC236}">
                <a16:creationId xmlns:a16="http://schemas.microsoft.com/office/drawing/2014/main" id="{FC9F2A39-325A-4E50-A005-1A0E731C9C3E}"/>
              </a:ext>
            </a:extLst>
          </p:cNvPr>
          <p:cNvSpPr/>
          <p:nvPr/>
        </p:nvSpPr>
        <p:spPr>
          <a:xfrm>
            <a:off x="1913280" y="5605249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არცერთი ზემოთ ჩამოთვლილი</a:t>
            </a:r>
            <a:endParaRPr lang="en-US" dirty="0"/>
          </a:p>
          <a:p>
            <a:pPr lvl="0"/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12900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4) ჩამოთვლილთაგან რომელს შეიძლება მოიცავდეს სისტემური მიმოხილვა?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13280" y="5646701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ჩამოთვლილს</a:t>
            </a:r>
            <a:endParaRPr lang="en-US" dirty="0"/>
          </a:p>
        </p:txBody>
      </p:sp>
      <p:sp>
        <p:nvSpPr>
          <p:cNvPr id="21" name="Wrong answer"/>
          <p:cNvSpPr/>
          <p:nvPr/>
        </p:nvSpPr>
        <p:spPr>
          <a:xfrm>
            <a:off x="1913280" y="3898251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კოჰორტულ კვლევებს</a:t>
            </a:r>
            <a:endParaRPr lang="en-US" dirty="0"/>
          </a:p>
          <a:p>
            <a:pPr lvl="0"/>
            <a:endParaRPr lang="en-US" sz="1500" b="1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223270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გამოქვეყნებულ კვლევებს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13280" y="3065478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გამოუქვეყნებელ კვლევებს</a:t>
            </a:r>
            <a:endParaRPr lang="en-US" dirty="0"/>
          </a:p>
        </p:txBody>
      </p:sp>
      <p:sp>
        <p:nvSpPr>
          <p:cNvPr id="7" name="Wrong answer">
            <a:extLst>
              <a:ext uri="{FF2B5EF4-FFF2-40B4-BE49-F238E27FC236}">
                <a16:creationId xmlns:a16="http://schemas.microsoft.com/office/drawing/2014/main" id="{FC9F2A39-325A-4E50-A005-1A0E731C9C3E}"/>
              </a:ext>
            </a:extLst>
          </p:cNvPr>
          <p:cNvSpPr/>
          <p:nvPr/>
        </p:nvSpPr>
        <p:spPr>
          <a:xfrm>
            <a:off x="1913280" y="4772476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რანდომიზირებულ კონტროლირებულ კვლევებს</a:t>
            </a:r>
            <a:endParaRPr lang="en-US" dirty="0"/>
          </a:p>
          <a:p>
            <a:pPr lvl="0"/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75048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5) რომელია რანდომიზაციის პროცესის ამოცანა რანდომიზირებულ კონტროლირებულ კვლევაში?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13280" y="4772476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21" name="Wrong answer"/>
          <p:cNvSpPr/>
          <p:nvPr/>
        </p:nvSpPr>
        <p:spPr>
          <a:xfrm>
            <a:off x="1913280" y="3898251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ხელი შეუწყოს დაბრმავებას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223270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ჯგუფები გახადოს შედარებადი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13280" y="3065478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შეამციროს შერჩევის ცდომილება</a:t>
            </a:r>
            <a:endParaRPr lang="en-US" dirty="0"/>
          </a:p>
        </p:txBody>
      </p:sp>
      <p:sp>
        <p:nvSpPr>
          <p:cNvPr id="7" name="Wrong answer">
            <a:extLst>
              <a:ext uri="{FF2B5EF4-FFF2-40B4-BE49-F238E27FC236}">
                <a16:creationId xmlns:a16="http://schemas.microsoft.com/office/drawing/2014/main" id="{FC9F2A39-325A-4E50-A005-1A0E731C9C3E}"/>
              </a:ext>
            </a:extLst>
          </p:cNvPr>
          <p:cNvSpPr/>
          <p:nvPr/>
        </p:nvSpPr>
        <p:spPr>
          <a:xfrm>
            <a:off x="1913280" y="5605249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არცერთი ზემოთ ჩამოთვლილი</a:t>
            </a:r>
            <a:endParaRPr lang="en-US" dirty="0"/>
          </a:p>
          <a:p>
            <a:pPr lvl="0"/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59029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dirty="0"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ჩამოთვლილთაგან რომელია შემთხვევა-კონტროლის კვლევების უპირატესობა?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13280" y="223270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/>
              <a:t>გამოიყენება იშვიათი დაავადებების შესასწავლად</a:t>
            </a:r>
            <a:endParaRPr lang="en-US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410971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13280" y="3171210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ადგენს პრევალენტობას და ინციდენტობას</a:t>
            </a:r>
            <a:endParaRPr lang="en-US" dirty="0"/>
          </a:p>
        </p:txBody>
      </p:sp>
      <p:sp>
        <p:nvSpPr>
          <p:cNvPr id="7" name="Wrong answer">
            <a:extLst>
              <a:ext uri="{FF2B5EF4-FFF2-40B4-BE49-F238E27FC236}">
                <a16:creationId xmlns:a16="http://schemas.microsoft.com/office/drawing/2014/main" id="{FC9F2A39-325A-4E50-A005-1A0E731C9C3E}"/>
              </a:ext>
            </a:extLst>
          </p:cNvPr>
          <p:cNvSpPr/>
          <p:nvPr/>
        </p:nvSpPr>
        <p:spPr>
          <a:xfrm>
            <a:off x="1913776" y="5048220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არცერთი ზემოთ ჩამოთვლილი</a:t>
            </a:r>
            <a:endParaRPr lang="en-US" dirty="0"/>
          </a:p>
          <a:p>
            <a:pPr lvl="0"/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17052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7) ჩამოთვლილთაგან რომელია მართებული ჯვარედინ-სექციური კვლევისათვის?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13280" y="410971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ადგენს პრევალენტობას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2307549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ადგენს მიზეზ-შედეგობრივ კავშირს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13280" y="3171210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სწავლობს იშვიათ გამოსავალს</a:t>
            </a:r>
            <a:endParaRPr lang="en-US" dirty="0"/>
          </a:p>
        </p:txBody>
      </p:sp>
      <p:sp>
        <p:nvSpPr>
          <p:cNvPr id="7" name="Wrong answer">
            <a:extLst>
              <a:ext uri="{FF2B5EF4-FFF2-40B4-BE49-F238E27FC236}">
                <a16:creationId xmlns:a16="http://schemas.microsoft.com/office/drawing/2014/main" id="{FC9F2A39-325A-4E50-A005-1A0E731C9C3E}"/>
              </a:ext>
            </a:extLst>
          </p:cNvPr>
          <p:cNvSpPr/>
          <p:nvPr/>
        </p:nvSpPr>
        <p:spPr>
          <a:xfrm>
            <a:off x="1913776" y="5048220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არის ძვირი</a:t>
            </a:r>
            <a:endParaRPr lang="en-US" dirty="0"/>
          </a:p>
          <a:p>
            <a:pPr lvl="0"/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4968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467544" y="1028700"/>
            <a:ext cx="8242117" cy="16040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8) კვლევის შერეული (რაოდენობრივი + თვისებრივი) დიზაინის გამოყენება გვჭირდება მაშინ, როცა მხოლოდ რაოდენობრივი ან თვისებრივი მეთოდის გამოყენება ვერ პასუხობს საკვლევ პრობლემას.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935480" y="3167907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ჭეშმარიტია</a:t>
            </a:r>
            <a:endParaRPr lang="en-US" sz="1500" b="1" dirty="0"/>
          </a:p>
        </p:txBody>
      </p:sp>
      <p:sp>
        <p:nvSpPr>
          <p:cNvPr id="21" name="Wrong answer"/>
          <p:cNvSpPr/>
          <p:nvPr/>
        </p:nvSpPr>
        <p:spPr>
          <a:xfrm>
            <a:off x="1935480" y="4221088"/>
            <a:ext cx="3932814" cy="727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sz="1500" b="1" dirty="0"/>
              <a:t>მცდარია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4326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9) ჩამოთვლილთაგან რომელ კვლევას აქვს ყველაზე ძლიერი მტკიცებულების დონე?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13280" y="3898251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მეტა-ანალიზი</a:t>
            </a:r>
            <a:endParaRPr lang="en-US" dirty="0"/>
          </a:p>
        </p:txBody>
      </p:sp>
      <p:sp>
        <p:nvSpPr>
          <p:cNvPr id="21" name="Wrong answer"/>
          <p:cNvSpPr/>
          <p:nvPr/>
        </p:nvSpPr>
        <p:spPr>
          <a:xfrm>
            <a:off x="1913280" y="4731024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სისტემური მიმოხილვა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223270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კოჰორტული კვლევა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13280" y="3065478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რანდომიზირებული კონტროლირებული კვლევა</a:t>
            </a:r>
            <a:endParaRPr lang="en-US" dirty="0"/>
          </a:p>
        </p:txBody>
      </p:sp>
      <p:sp>
        <p:nvSpPr>
          <p:cNvPr id="7" name="Wrong answer">
            <a:extLst>
              <a:ext uri="{FF2B5EF4-FFF2-40B4-BE49-F238E27FC236}">
                <a16:creationId xmlns:a16="http://schemas.microsoft.com/office/drawing/2014/main" id="{FC9F2A39-325A-4E50-A005-1A0E731C9C3E}"/>
              </a:ext>
            </a:extLst>
          </p:cNvPr>
          <p:cNvSpPr/>
          <p:nvPr/>
        </p:nvSpPr>
        <p:spPr>
          <a:xfrm>
            <a:off x="1913280" y="5605249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შემთხვევა-კონტროლის კვლევები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5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10) ჯვარედინ-სექციური კვლევა აგროვებს მონაცემებს: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895624" y="4365104"/>
            <a:ext cx="4254832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დროის მოცემულ მომენტში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2440462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„უკან დროში“ [აწმყოდან წარსულში]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01840" y="3414648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„წინ დროში“ [აწმყოდან მომავალში]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3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11) ონლაინ გამოკითხვების უპირატესობებია: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95624" y="2521865"/>
            <a:ext cx="4254832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იაფი, სწრაფი და ხარჯთეფექტურია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5200214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01840" y="3414648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იკვლევს პრევალენტობას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5624" y="4307431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მარტივად არჩევს კონკრეტული მახასიათებლების მქონე ჯგუფებს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5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12) რაში გვჭირდება შერჩევა?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89408" y="5196062"/>
            <a:ext cx="4254832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 პასუხი სწორია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2526017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დროის დასაზოგად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01840" y="3414648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თანხის დასაზოგად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5624" y="4307431"/>
            <a:ext cx="424861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უფრო მდიდარი მონაცემების შესაგროვებლად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13) რა არის კვლევის შენარჩევი </a:t>
            </a:r>
            <a:r>
              <a:rPr lang="en-US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(sample)</a:t>
            </a: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89408" y="5196062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/>
              <a:t>კვლევისთვის</a:t>
            </a:r>
            <a:r>
              <a:rPr lang="en-US" dirty="0"/>
              <a:t> </a:t>
            </a:r>
            <a:r>
              <a:rPr lang="en-US" dirty="0" err="1"/>
              <a:t>ამორჩეულ</a:t>
            </a:r>
            <a:r>
              <a:rPr lang="en-US" dirty="0"/>
              <a:t> </a:t>
            </a:r>
            <a:r>
              <a:rPr lang="en-US" dirty="0" err="1"/>
              <a:t>ადამიანთა</a:t>
            </a:r>
            <a:r>
              <a:rPr lang="en-US" dirty="0"/>
              <a:t> </a:t>
            </a:r>
            <a:r>
              <a:rPr lang="en-US" dirty="0" err="1"/>
              <a:t>ჯგუფი</a:t>
            </a:r>
            <a:r>
              <a:rPr lang="en-US" dirty="0"/>
              <a:t>, </a:t>
            </a:r>
            <a:r>
              <a:rPr lang="en-US" dirty="0" err="1"/>
              <a:t>რომლებიც</a:t>
            </a:r>
            <a:r>
              <a:rPr lang="en-US" dirty="0"/>
              <a:t> </a:t>
            </a:r>
            <a:r>
              <a:rPr lang="en-US" dirty="0" err="1"/>
              <a:t>მთელ</a:t>
            </a:r>
            <a:r>
              <a:rPr lang="en-US" dirty="0"/>
              <a:t> </a:t>
            </a:r>
            <a:r>
              <a:rPr lang="en-US" dirty="0" err="1"/>
              <a:t>მოსახლეობას</a:t>
            </a:r>
            <a:r>
              <a:rPr lang="en-US" dirty="0"/>
              <a:t> </a:t>
            </a:r>
            <a:r>
              <a:rPr lang="en-US" dirty="0" err="1"/>
              <a:t>წარმოადგენენ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2526017"/>
            <a:ext cx="526866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/>
              <a:t>ჩვენთვის</a:t>
            </a:r>
            <a:r>
              <a:rPr lang="en-US" dirty="0"/>
              <a:t> </a:t>
            </a:r>
            <a:r>
              <a:rPr lang="en-US" dirty="0" err="1"/>
              <a:t>საინტერესო</a:t>
            </a:r>
            <a:r>
              <a:rPr lang="en-US" dirty="0"/>
              <a:t> </a:t>
            </a:r>
            <a:r>
              <a:rPr lang="en-US" dirty="0" err="1"/>
              <a:t>ჯგუფი</a:t>
            </a:r>
            <a:r>
              <a:rPr lang="en-US" dirty="0"/>
              <a:t>, </a:t>
            </a:r>
            <a:r>
              <a:rPr lang="en-US" dirty="0" err="1"/>
              <a:t>რომელზეც</a:t>
            </a:r>
            <a:r>
              <a:rPr lang="en-US" dirty="0"/>
              <a:t> </a:t>
            </a:r>
            <a:r>
              <a:rPr lang="en-US" dirty="0" err="1"/>
              <a:t>გვსურს</a:t>
            </a:r>
            <a:r>
              <a:rPr lang="en-US" dirty="0"/>
              <a:t> </a:t>
            </a:r>
            <a:r>
              <a:rPr lang="en-US" dirty="0" err="1"/>
              <a:t>განზოგადება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01840" y="3414648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/>
              <a:t>მოსახლეობის</a:t>
            </a:r>
            <a:r>
              <a:rPr lang="en-US" dirty="0"/>
              <a:t> </a:t>
            </a:r>
            <a:r>
              <a:rPr lang="en-US" dirty="0" err="1"/>
              <a:t>ის</a:t>
            </a:r>
            <a:r>
              <a:rPr lang="en-US" dirty="0"/>
              <a:t> </a:t>
            </a:r>
            <a:r>
              <a:rPr lang="en-US" dirty="0" err="1"/>
              <a:t>ნაწილი</a:t>
            </a:r>
            <a:r>
              <a:rPr lang="en-US" dirty="0"/>
              <a:t>, </a:t>
            </a:r>
            <a:r>
              <a:rPr lang="en-US" dirty="0" err="1"/>
              <a:t>რომელთა</a:t>
            </a:r>
            <a:r>
              <a:rPr lang="en-US" dirty="0"/>
              <a:t> </a:t>
            </a:r>
            <a:r>
              <a:rPr lang="en-US" dirty="0" err="1"/>
              <a:t>იდენტიფიცირება</a:t>
            </a:r>
            <a:r>
              <a:rPr lang="en-US" dirty="0"/>
              <a:t> </a:t>
            </a:r>
            <a:r>
              <a:rPr lang="en-US" dirty="0" err="1"/>
              <a:t>და</a:t>
            </a:r>
            <a:r>
              <a:rPr lang="en-US" dirty="0"/>
              <a:t> </a:t>
            </a:r>
            <a:r>
              <a:rPr lang="en-US" dirty="0" err="1"/>
              <a:t>მიკვლევაც</a:t>
            </a:r>
            <a:r>
              <a:rPr lang="en-US" dirty="0"/>
              <a:t> </a:t>
            </a:r>
            <a:r>
              <a:rPr lang="en-US" dirty="0" err="1"/>
              <a:t>შესაძლებელია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5624" y="4307431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/>
              <a:t>ხელმის</a:t>
            </a:r>
            <a:r>
              <a:rPr lang="ka-GE" dirty="0"/>
              <a:t>ა</a:t>
            </a:r>
            <a:r>
              <a:rPr lang="en-US" dirty="0" err="1"/>
              <a:t>წვდომი</a:t>
            </a:r>
            <a:r>
              <a:rPr lang="en-US" dirty="0"/>
              <a:t> </a:t>
            </a:r>
            <a:r>
              <a:rPr lang="en-US" dirty="0" err="1"/>
              <a:t>მოსახლეობის</a:t>
            </a:r>
            <a:r>
              <a:rPr lang="en-US" dirty="0"/>
              <a:t> </a:t>
            </a:r>
            <a:r>
              <a:rPr lang="en-US" dirty="0" err="1"/>
              <a:t>სია</a:t>
            </a:r>
            <a:r>
              <a:rPr lang="en-US" dirty="0"/>
              <a:t>, </a:t>
            </a:r>
            <a:r>
              <a:rPr lang="en-US" dirty="0" err="1"/>
              <a:t>საიდანაც</a:t>
            </a:r>
            <a:r>
              <a:rPr lang="en-US" dirty="0"/>
              <a:t> </a:t>
            </a:r>
            <a:r>
              <a:rPr lang="en-US" dirty="0" err="1"/>
              <a:t>მოხდება</a:t>
            </a:r>
            <a:r>
              <a:rPr lang="en-US" dirty="0"/>
              <a:t> </a:t>
            </a:r>
            <a:r>
              <a:rPr lang="en-US" dirty="0" err="1"/>
              <a:t>შერჩევის</a:t>
            </a:r>
            <a:r>
              <a:rPr lang="en-US" dirty="0"/>
              <a:t> </a:t>
            </a:r>
            <a:r>
              <a:rPr lang="en-US" dirty="0" err="1"/>
              <a:t>ფორმირება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4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dirty="0"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ჩამოთვლილთაგან რომელია შემთხვევა-კონტროლის კვლევების უპირატესობა?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13280" y="223270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/>
              <a:t>გამოიყენება იშვიათი დაავადებების შესასწავლად</a:t>
            </a:r>
            <a:endParaRPr lang="en-US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410971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13280" y="3171210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ადგენს პრევალენტობას და ინციდენტობას</a:t>
            </a:r>
            <a:endParaRPr lang="en-US" dirty="0"/>
          </a:p>
        </p:txBody>
      </p:sp>
      <p:sp>
        <p:nvSpPr>
          <p:cNvPr id="7" name="Wrong answer">
            <a:extLst>
              <a:ext uri="{FF2B5EF4-FFF2-40B4-BE49-F238E27FC236}">
                <a16:creationId xmlns:a16="http://schemas.microsoft.com/office/drawing/2014/main" id="{FC9F2A39-325A-4E50-A005-1A0E731C9C3E}"/>
              </a:ext>
            </a:extLst>
          </p:cNvPr>
          <p:cNvSpPr/>
          <p:nvPr/>
        </p:nvSpPr>
        <p:spPr>
          <a:xfrm>
            <a:off x="1913776" y="5048220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არცერთი ზემოთ ჩამოთვლილი</a:t>
            </a:r>
            <a:endParaRPr lang="en-US" dirty="0"/>
          </a:p>
          <a:p>
            <a:pPr lvl="0"/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4036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14) </a:t>
            </a:r>
            <a:r>
              <a:rPr lang="ka-GE" dirty="0"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რ</a:t>
            </a: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ომელია რაოდენობრივი კვლევის შერჩევის ძირითადი ტექნიკა?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93560" y="4268959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ორივე ზემოთ ჩამოთვლილი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2526017"/>
            <a:ext cx="526866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ალბათური შერჩევა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01840" y="3414648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არაალბათური შერჩევა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901840" y="5123270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არცერთი ზემოთ ჩამოთვლილი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4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15) ჩამოთვლილთაგან რომელია ჭეშმარიტი პრაქტიკულ გაიდლაინებთან მიმართებით?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330072" y="5733256"/>
            <a:ext cx="662473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21" name="Wrong answer"/>
          <p:cNvSpPr/>
          <p:nvPr/>
        </p:nvSpPr>
        <p:spPr>
          <a:xfrm>
            <a:off x="1330072" y="4404861"/>
            <a:ext cx="6624736" cy="1112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იქმნება პროფესიული ასოციაციების, სამთავრობო უწყებებისა და/ან საჯარო და კერძო ორგანიზაციების მიერ, არსებული ლიტერატურისა და კვლევების სრულყოფილი მიმოხილვის შემდეგ.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331640" y="2232705"/>
            <a:ext cx="6624736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იქმნება საუკეთესო პრაქტიკაზე დაყრდნობით. 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330072" y="3222545"/>
            <a:ext cx="6624736" cy="88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ეხმარება ჯანდაცვის სფეროში მომუშავე პროფესიონალებსა და პაციენტებს [კლინიკური] გადაწყვეტილების მიღების პროცესში.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1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16) რა ეწოდება დამოკიდებულებას, როდესაც ერთი ცვლადი იწვევს მეორის </a:t>
            </a:r>
            <a:r>
              <a:rPr lang="en-US" sz="1800" dirty="0" err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დადგომას</a:t>
            </a: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90896" y="3461121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მიზეზ-შედეგობრივი კავშირი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5624" y="2526017"/>
            <a:ext cx="526866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ასოციაცია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898732" y="5285544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გენერალიზაცია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0896" y="4403844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კორელაცია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17) ჩამოთვლილთაგან რომელი მიეკუთვნება თვისებრივ კვლევას?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90896" y="3461121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შემთხვევის შესწავლა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8732" y="2492896"/>
            <a:ext cx="526866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ჯვარედინ-სექციური კვლევა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898732" y="5285544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შემთხვევა-კონტროლის კვლევა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0896" y="4403844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კოჰორტული კვლევა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1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dirty="0"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18) </a:t>
            </a: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ჩამოთვლილთაგან რომელია არაალბათური შერჩევის ტიპები?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rrect Answer"/>
          <p:cNvSpPr/>
          <p:nvPr/>
        </p:nvSpPr>
        <p:spPr>
          <a:xfrm>
            <a:off x="1898732" y="4313558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ჯაჭვურ-რეფერალური და მიზნობრივი შერჩევა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898732" y="2492896"/>
            <a:ext cx="526866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კლასტერული და მრავალსაფეხურიანი შერჩევა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898732" y="5285544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ყველა ზემოთ ჩამოთვლილი</a:t>
            </a:r>
            <a:endParaRPr lang="en-US" dirty="0"/>
          </a:p>
        </p:txBody>
      </p:sp>
      <p:sp>
        <p:nvSpPr>
          <p:cNvPr id="6" name="Wrong nswer">
            <a:extLst>
              <a:ext uri="{FF2B5EF4-FFF2-40B4-BE49-F238E27FC236}">
                <a16:creationId xmlns:a16="http://schemas.microsoft.com/office/drawing/2014/main" id="{66835DFB-058A-4BE5-84B0-0ED05C1F7A6C}"/>
              </a:ext>
            </a:extLst>
          </p:cNvPr>
          <p:cNvSpPr/>
          <p:nvPr/>
        </p:nvSpPr>
        <p:spPr>
          <a:xfrm>
            <a:off x="1898732" y="3403227"/>
            <a:ext cx="5262448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სტრატიფიცირებული და სისტემატური შერჩევა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/>
          <p:nvPr/>
        </p:nvSpPr>
        <p:spPr>
          <a:xfrm>
            <a:off x="643947" y="1028701"/>
            <a:ext cx="8065714" cy="9412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900" b="1" dirty="0">
              <a:solidFill>
                <a:schemeClr val="tx1"/>
              </a:solidFill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a-GE" sz="1800" dirty="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7) ჩამოთვლილთაგან რომელია მართებული ჯვარედინ-სექციური კვლევისათვის?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Correct Answer"/>
          <p:cNvSpPr/>
          <p:nvPr/>
        </p:nvSpPr>
        <p:spPr>
          <a:xfrm>
            <a:off x="1913280" y="4109715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ადგენს პრევალენტობას</a:t>
            </a:r>
            <a:endParaRPr lang="en-US" dirty="0"/>
          </a:p>
        </p:txBody>
      </p:sp>
      <p:sp>
        <p:nvSpPr>
          <p:cNvPr id="9" name="Wrong nswer">
            <a:extLst>
              <a:ext uri="{FF2B5EF4-FFF2-40B4-BE49-F238E27FC236}">
                <a16:creationId xmlns:a16="http://schemas.microsoft.com/office/drawing/2014/main" id="{A2665F7C-5560-4FEE-B724-7AD13DBE23C1}"/>
              </a:ext>
            </a:extLst>
          </p:cNvPr>
          <p:cNvSpPr/>
          <p:nvPr/>
        </p:nvSpPr>
        <p:spPr>
          <a:xfrm>
            <a:off x="1913280" y="2307549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ადგენს მიზეზ-შედეგობრივ კავშირს</a:t>
            </a:r>
            <a:endParaRPr lang="en-US" dirty="0"/>
          </a:p>
        </p:txBody>
      </p:sp>
      <p:sp>
        <p:nvSpPr>
          <p:cNvPr id="8" name="Wrong nswer">
            <a:extLst>
              <a:ext uri="{FF2B5EF4-FFF2-40B4-BE49-F238E27FC236}">
                <a16:creationId xmlns:a16="http://schemas.microsoft.com/office/drawing/2014/main" id="{690CEBFF-6BE3-43A1-B680-EFC658495771}"/>
              </a:ext>
            </a:extLst>
          </p:cNvPr>
          <p:cNvSpPr/>
          <p:nvPr/>
        </p:nvSpPr>
        <p:spPr>
          <a:xfrm>
            <a:off x="1913280" y="3171210"/>
            <a:ext cx="3932814" cy="727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სწავლობს იშვიათ გამოსავალს</a:t>
            </a:r>
            <a:endParaRPr lang="en-US" dirty="0"/>
          </a:p>
        </p:txBody>
      </p:sp>
      <p:sp>
        <p:nvSpPr>
          <p:cNvPr id="7" name="Wrong answer">
            <a:extLst>
              <a:ext uri="{FF2B5EF4-FFF2-40B4-BE49-F238E27FC236}">
                <a16:creationId xmlns:a16="http://schemas.microsoft.com/office/drawing/2014/main" id="{FC9F2A39-325A-4E50-A005-1A0E731C9C3E}"/>
              </a:ext>
            </a:extLst>
          </p:cNvPr>
          <p:cNvSpPr/>
          <p:nvPr/>
        </p:nvSpPr>
        <p:spPr>
          <a:xfrm>
            <a:off x="1913776" y="5048220"/>
            <a:ext cx="3932814" cy="768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a-GE" dirty="0"/>
              <a:t>არის ძვირი</a:t>
            </a:r>
            <a:endParaRPr lang="en-US" dirty="0"/>
          </a:p>
          <a:p>
            <a:pPr lvl="0"/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83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66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FD7F6"/>
        </a:accent5>
        <a:accent6>
          <a:srgbClr val="AE4845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10063</TotalTime>
  <Words>3456</Words>
  <Application>Microsoft Office PowerPoint</Application>
  <PresentationFormat>On-screen Show (4:3)</PresentationFormat>
  <Paragraphs>670</Paragraphs>
  <Slides>84</Slides>
  <Notes>2</Notes>
  <HiddenSlides>0</HiddenSlides>
  <MMClips>35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6" baseType="lpstr">
      <vt:lpstr>Arial</vt:lpstr>
      <vt:lpstr>Arial Hebrew</vt:lpstr>
      <vt:lpstr>Bookman Old Style</vt:lpstr>
      <vt:lpstr>Calibri</vt:lpstr>
      <vt:lpstr>Courier New</vt:lpstr>
      <vt:lpstr>Helvetica</vt:lpstr>
      <vt:lpstr>Sylfaen</vt:lpstr>
      <vt:lpstr>Times</vt:lpstr>
      <vt:lpstr>Times New Roman</vt:lpstr>
      <vt:lpstr>Verdana</vt:lpstr>
      <vt:lpstr>Wingdings</vt:lpstr>
      <vt:lpstr>Default Design</vt:lpstr>
      <vt:lpstr>კვლევის მეთოდოლოგიური [დიზაინის] საფუძვლები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ტერმინთა განმარტებები</vt:lpstr>
      <vt:lpstr>ტერმინთა განმარტებები</vt:lpstr>
      <vt:lpstr>კვლევის დიზაინის შერჩევა</vt:lpstr>
      <vt:lpstr>რომელი დიზაინი გვჭირდება?</vt:lpstr>
      <vt:lpstr>რომელი დიზაინი გვჭირდება?</vt:lpstr>
      <vt:lpstr>რომელი დიზაინი გვჭირდება?</vt:lpstr>
      <vt:lpstr>PowerPoint Presentation</vt:lpstr>
      <vt:lpstr>მტკიცებულებების სიძლიერის პირამიდა</vt:lpstr>
      <vt:lpstr>PowerPoint Presentation</vt:lpstr>
      <vt:lpstr>ჯვარედინ-სექციური კვლევა </vt:lpstr>
      <vt:lpstr>ჯვარედინ-სექციური კვლევა </vt:lpstr>
      <vt:lpstr>ჯვარედინ სექციური კვლევების მაგალითები</vt:lpstr>
      <vt:lpstr>ონლაინ გამოკითხვები</vt:lpstr>
      <vt:lpstr>კოჰორტული კვლევა</vt:lpstr>
      <vt:lpstr>კოჰორტული კვლევის დიზაინი</vt:lpstr>
      <vt:lpstr>კოჰორტული კვლევები</vt:lpstr>
      <vt:lpstr>შემთხვევა-კონტროლის კვლევები -  “უკან დროში“</vt:lpstr>
      <vt:lpstr>შემთხვევა-კონტროლის კვლევები</vt:lpstr>
      <vt:lpstr>კოჰორტული და შემთხვევა-კონტროლის კვლევების შედარება</vt:lpstr>
      <vt:lpstr>რანდომიზირებული კონტროლირებული კვლევა (რკკ)</vt:lpstr>
      <vt:lpstr>რკკ-ს ძირითადი კვლევის დიზაინი</vt:lpstr>
      <vt:lpstr>რანდომიზაცია</vt:lpstr>
      <vt:lpstr>დაბრმავება (blinding/masking)</vt:lpstr>
      <vt:lpstr>დაბრმავების მიზანი</vt:lpstr>
      <vt:lpstr>რკკ ნაბიჯები</vt:lpstr>
      <vt:lpstr>რკკ უპირატესობები</vt:lpstr>
      <vt:lpstr>რკკ შეზღუდვები</vt:lpstr>
      <vt:lpstr>შერჩევა</vt:lpstr>
      <vt:lpstr>რაში გვჭირდება შერჩევა?</vt:lpstr>
      <vt:lpstr>შერჩევა</vt:lpstr>
      <vt:lpstr>შერჩევის პროცესის საფეხურები</vt:lpstr>
      <vt:lpstr>რაოდენობრივი შერჩევა</vt:lpstr>
      <vt:lpstr>რაოდენობრივი შერჩევა</vt:lpstr>
      <vt:lpstr>ალბათური შერჩევის ტიპები</vt:lpstr>
      <vt:lpstr>სტრატიფიცირებული რანდომული შერჩევა</vt:lpstr>
      <vt:lpstr>PowerPoint Presentation</vt:lpstr>
      <vt:lpstr>სისტემატური ალბათური შერჩევა</vt:lpstr>
      <vt:lpstr>კლასტერული შერჩევა  </vt:lpstr>
      <vt:lpstr>შემთხვევითი/ალბათური შერჩევა</vt:lpstr>
      <vt:lpstr>არაალბათური შერჩევა</vt:lpstr>
      <vt:lpstr>შერჩევა თვისებრივ კვლევაში</vt:lpstr>
      <vt:lpstr>ლიტერატურის მიმოხილვა</vt:lpstr>
      <vt:lpstr>სისტემური მიმოხილვა </vt:lpstr>
      <vt:lpstr>მეტა-ანალიზი</vt:lpstr>
      <vt:lpstr>გაიდლაინები</vt:lpstr>
      <vt:lpstr>მოდულის დასასრულს შეგიძლიათ, კიდევ ერთხელ შეამოწმოთ თქვენი ცოდნა  და ნახოთ, რა ისწავლეთ კვლევის მეთოდოლოგიური საფუძვლების საკითხებში.   შეავსეთ 18 კითხვისგან შემდგარი ქვიზი.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Strength of Evidence Pyramid მტკიცებულებების სიძლიერის პირამიდა</dc:title>
  <dc:creator>altgeo-dell-1</dc:creator>
  <cp:lastModifiedBy>Ada Beselia</cp:lastModifiedBy>
  <cp:revision>193</cp:revision>
  <dcterms:created xsi:type="dcterms:W3CDTF">2021-07-08T12:39:49Z</dcterms:created>
  <dcterms:modified xsi:type="dcterms:W3CDTF">2021-09-12T18:11:55Z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1033-11.2.0.10176</vt:lpwstr>
  </property>
</Properties>
</file>